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774030-2E56-461C-988D-7768BC73046F}" type="datetimeFigureOut">
              <a:rPr lang="en-US" smtClean="0"/>
              <a:pPr/>
              <a:t>1/31/2013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7FB2A3-2AAA-47BB-9EC4-17E788ED48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IMPACT </a:t>
            </a:r>
            <a:br>
              <a:rPr lang="en-GB" dirty="0" smtClean="0"/>
            </a:br>
            <a:r>
              <a:rPr lang="en-GB" dirty="0" smtClean="0"/>
              <a:t>of </a:t>
            </a:r>
            <a:br>
              <a:rPr lang="en-GB" dirty="0" smtClean="0"/>
            </a:br>
            <a:r>
              <a:rPr lang="en-GB" dirty="0" smtClean="0"/>
              <a:t>Understanding </a:t>
            </a:r>
            <a:br>
              <a:rPr lang="en-GB" dirty="0" smtClean="0"/>
            </a:br>
            <a:r>
              <a:rPr lang="en-GB" dirty="0" smtClean="0"/>
              <a:t>the </a:t>
            </a:r>
            <a:br>
              <a:rPr lang="en-GB" dirty="0" smtClean="0"/>
            </a:br>
            <a:r>
              <a:rPr lang="en-GB" dirty="0" smtClean="0"/>
              <a:t>Whole Child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Saltburn</a:t>
            </a:r>
            <a:r>
              <a:rPr lang="en-GB" dirty="0" smtClean="0"/>
              <a:t> Primary School</a:t>
            </a:r>
            <a:endParaRPr lang="en-GB" dirty="0"/>
          </a:p>
        </p:txBody>
      </p:sp>
      <p:pic>
        <p:nvPicPr>
          <p:cNvPr id="4" name="Picture 2" descr="new logo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979712" cy="19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AutoShape 2" descr="Description: Description: Description: cid:image55b8ed.JPG@43947b6c.4983327a"/>
          <p:cNvSpPr>
            <a:spLocks noChangeAspect="1" noChangeArrowheads="1"/>
          </p:cNvSpPr>
          <p:nvPr/>
        </p:nvSpPr>
        <p:spPr bwMode="auto">
          <a:xfrm>
            <a:off x="0" y="-90488"/>
            <a:ext cx="2238375" cy="342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Saltburn</a:t>
            </a:r>
            <a:r>
              <a:rPr lang="en-GB" dirty="0" smtClean="0"/>
              <a:t>-by-the-Sea is a small Victorian seaside town on the North East coast with a mixed catchment area. (Professional families to areas of high deprivation.) </a:t>
            </a:r>
          </a:p>
          <a:p>
            <a:r>
              <a:rPr lang="en-GB" dirty="0" err="1" smtClean="0"/>
              <a:t>Saltburn</a:t>
            </a:r>
            <a:r>
              <a:rPr lang="en-GB" dirty="0" smtClean="0"/>
              <a:t> Primary is based within  a new purpose built Learning Campus which includes the secondary school, </a:t>
            </a:r>
            <a:r>
              <a:rPr lang="en-GB" dirty="0" err="1" smtClean="0"/>
              <a:t>Huntcliff</a:t>
            </a:r>
            <a:r>
              <a:rPr lang="en-GB" dirty="0" smtClean="0"/>
              <a:t>. </a:t>
            </a:r>
          </a:p>
          <a:p>
            <a:r>
              <a:rPr lang="en-GB" dirty="0" smtClean="0"/>
              <a:t>We are a large Primary School, a two form intake of 420 pupils and a 39 place nursery.</a:t>
            </a:r>
          </a:p>
          <a:p>
            <a:r>
              <a:rPr lang="en-GB" dirty="0" smtClean="0"/>
              <a:t>22%  Free School Meals, this is an increasing trend.</a:t>
            </a:r>
          </a:p>
          <a:p>
            <a:r>
              <a:rPr lang="en-GB" smtClean="0"/>
              <a:t>SEND 8%</a:t>
            </a:r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en-GB" dirty="0" smtClean="0"/>
              <a:t>What </a:t>
            </a:r>
            <a:r>
              <a:rPr lang="en-GB" dirty="0" err="1" smtClean="0"/>
              <a:t>ImpacT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7239000" cy="5248584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Progress is up from 12 APS to 14.5 in Key stage 2.</a:t>
            </a:r>
          </a:p>
          <a:p>
            <a:r>
              <a:rPr lang="en-GB" sz="2400" dirty="0" smtClean="0"/>
              <a:t>Reduced gap in attainment between FSM and non FSM.</a:t>
            </a:r>
          </a:p>
          <a:p>
            <a:r>
              <a:rPr lang="en-GB" sz="2400" dirty="0" smtClean="0"/>
              <a:t>Two levels progress up from 78% to 94%.</a:t>
            </a:r>
          </a:p>
          <a:p>
            <a:r>
              <a:rPr lang="en-GB" sz="2400" dirty="0" smtClean="0"/>
              <a:t>% of children on track for two levels progress or more in Key Stage 2, years 3, 4 and 5, is up from an average of 68% to 94%.</a:t>
            </a:r>
          </a:p>
          <a:p>
            <a:r>
              <a:rPr lang="en-GB" sz="2400" dirty="0" smtClean="0"/>
              <a:t>% of children achieving Level 2 is up from 78% to 100% in KS1.</a:t>
            </a:r>
          </a:p>
          <a:p>
            <a:r>
              <a:rPr lang="en-GB" sz="2400" dirty="0" smtClean="0"/>
              <a:t>% of children achieving expected level in Y1 phonics test - 74%.</a:t>
            </a:r>
          </a:p>
          <a:p>
            <a:r>
              <a:rPr lang="en-GB" sz="2400" dirty="0" smtClean="0"/>
              <a:t>UFS children made significant progress from their starting points with a 5% rise in children achieving 78 points at end of UFS and a significant reduction between the median and bottom from 20 to17.2%.This is well below the local authority average of 29%.</a:t>
            </a:r>
          </a:p>
          <a:p>
            <a:endParaRPr lang="en-GB" sz="2400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of the Child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through high quality assessment with very well trained staff.</a:t>
            </a:r>
          </a:p>
          <a:p>
            <a:r>
              <a:rPr lang="en-GB" dirty="0" smtClean="0"/>
              <a:t>Social/ Home/ Environmental knowledge</a:t>
            </a:r>
          </a:p>
          <a:p>
            <a:r>
              <a:rPr lang="en-GB" dirty="0" smtClean="0"/>
              <a:t>Strengths and weaknesses.</a:t>
            </a:r>
          </a:p>
          <a:p>
            <a:r>
              <a:rPr lang="en-GB" dirty="0" smtClean="0"/>
              <a:t>What makes them tick?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14348" y="4429132"/>
            <a:ext cx="2143140" cy="17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28992" y="4429132"/>
            <a:ext cx="1928826" cy="185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86446" y="4357694"/>
            <a:ext cx="2000264" cy="1928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:\My Pictures\Space 2012\Removable Disk\DSC04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en-GB" dirty="0" smtClean="0"/>
              <a:t>How does this have Impact?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7239000" cy="484632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Pupil Progress</a:t>
            </a:r>
          </a:p>
          <a:p>
            <a:endParaRPr lang="en-GB" dirty="0" smtClean="0"/>
          </a:p>
          <a:p>
            <a:r>
              <a:rPr lang="en-GB" dirty="0" smtClean="0"/>
              <a:t>Curriculum design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8596" y="3929066"/>
            <a:ext cx="2071702" cy="2071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00364" y="3857628"/>
            <a:ext cx="2286016" cy="2143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72132" y="3857628"/>
            <a:ext cx="2143140" cy="2143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26" y="3929066"/>
            <a:ext cx="4351008" cy="2928934"/>
          </a:xfrm>
          <a:prstGeom prst="rect">
            <a:avLst/>
          </a:prstGeom>
        </p:spPr>
      </p:pic>
      <p:pic>
        <p:nvPicPr>
          <p:cNvPr id="2050" name="Picture 2" descr="F:\bookshop\SDC13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71524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Leeds Conference\DSC003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742362"/>
            <a:ext cx="2807805" cy="21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Leeds Conference\DSC007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" y="2423884"/>
            <a:ext cx="1766722" cy="279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" y="0"/>
            <a:ext cx="3326044" cy="242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F:\Leeds Conference\IMAG00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82" y="0"/>
            <a:ext cx="2380522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089"/>
            <a:ext cx="3451618" cy="24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F:\Leeds Conference\AfA London14th Jan\London\DSC000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48" y="2557737"/>
            <a:ext cx="2731538" cy="22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Leeds Conference\Evacuation Day Photos\DSC01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40" y="2425163"/>
            <a:ext cx="2177008" cy="27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Leeds Conference\DSC0877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" y="5034928"/>
            <a:ext cx="3313142" cy="18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this have Impact?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Engagement of pupils.</a:t>
            </a:r>
          </a:p>
          <a:p>
            <a:endParaRPr lang="en-GB" dirty="0" smtClean="0"/>
          </a:p>
          <a:p>
            <a:r>
              <a:rPr lang="en-GB" dirty="0" smtClean="0"/>
              <a:t>Engagement of family.</a:t>
            </a:r>
          </a:p>
          <a:p>
            <a:endParaRPr lang="en-GB" dirty="0" smtClean="0"/>
          </a:p>
          <a:p>
            <a:r>
              <a:rPr lang="en-GB" dirty="0" smtClean="0"/>
              <a:t>Engagement of community.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Transition, from Foundation all the way to Key Stage 3.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Learning Walks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57818" y="1714488"/>
            <a:ext cx="2357454" cy="2000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5857892"/>
            <a:ext cx="7239000" cy="71438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5429288"/>
          </a:xfrm>
        </p:spPr>
        <p:txBody>
          <a:bodyPr>
            <a:normAutofit/>
          </a:bodyPr>
          <a:lstStyle/>
          <a:p>
            <a:r>
              <a:rPr lang="en-GB" dirty="0" smtClean="0"/>
              <a:t>What are you ALREADY DOING TO UNDERSTAND THE WHOLE CHILD?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Can you think of ONE THING  YOU Could DO TO IMPROVE UNDERSTANDING OF THE WHOLE CHILD IN YOUR SCHOOL?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312</TotalTime>
  <Words>318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The IMPACT  of  Understanding  the  Whole Child</vt:lpstr>
      <vt:lpstr>School Context</vt:lpstr>
      <vt:lpstr>What ImpacT?</vt:lpstr>
      <vt:lpstr>Knowledge of the Child</vt:lpstr>
      <vt:lpstr>PowerPoint Presentation</vt:lpstr>
      <vt:lpstr>How does this have Impact?</vt:lpstr>
      <vt:lpstr>PowerPoint Presentation</vt:lpstr>
      <vt:lpstr>How does this have Impact?</vt:lpstr>
      <vt:lpstr>What are you ALREADY DOING TO UNDERSTAND THE WHOLE CHILD?   Can you think of ONE THING  YOU Could DO TO IMPROVE UNDERSTANDING OF THE WHOLE CHILD IN YOUR SCHOOL?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 of  Understanding  the  Whole Child</dc:title>
  <dc:creator>s.smith</dc:creator>
  <cp:lastModifiedBy>Tina Brace</cp:lastModifiedBy>
  <cp:revision>31</cp:revision>
  <dcterms:created xsi:type="dcterms:W3CDTF">2013-01-24T16:57:50Z</dcterms:created>
  <dcterms:modified xsi:type="dcterms:W3CDTF">2013-01-31T13:29:59Z</dcterms:modified>
</cp:coreProperties>
</file>