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650" r:id="rId2"/>
  </p:sldMasterIdLst>
  <p:notesMasterIdLst>
    <p:notesMasterId r:id="rId20"/>
  </p:notesMasterIdLst>
  <p:handoutMasterIdLst>
    <p:handoutMasterId r:id="rId21"/>
  </p:handoutMasterIdLst>
  <p:sldIdLst>
    <p:sldId id="283" r:id="rId3"/>
    <p:sldId id="297" r:id="rId4"/>
    <p:sldId id="309" r:id="rId5"/>
    <p:sldId id="298" r:id="rId6"/>
    <p:sldId id="337" r:id="rId7"/>
    <p:sldId id="338" r:id="rId8"/>
    <p:sldId id="299" r:id="rId9"/>
    <p:sldId id="332" r:id="rId10"/>
    <p:sldId id="333" r:id="rId11"/>
    <p:sldId id="322" r:id="rId12"/>
    <p:sldId id="330" r:id="rId13"/>
    <p:sldId id="320" r:id="rId14"/>
    <p:sldId id="339" r:id="rId15"/>
    <p:sldId id="340" r:id="rId16"/>
    <p:sldId id="324" r:id="rId17"/>
    <p:sldId id="305" r:id="rId18"/>
    <p:sldId id="296" r:id="rId19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4042"/>
    <a:srgbClr val="34343C"/>
    <a:srgbClr val="002444"/>
    <a:srgbClr val="D8268C"/>
    <a:srgbClr val="D83124"/>
    <a:srgbClr val="F4F45A"/>
    <a:srgbClr val="7CDD65"/>
    <a:srgbClr val="B7D8F9"/>
    <a:srgbClr val="07075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38" autoAdjust="0"/>
  </p:normalViewPr>
  <p:slideViewPr>
    <p:cSldViewPr>
      <p:cViewPr varScale="1">
        <p:scale>
          <a:sx n="54" d="100"/>
          <a:sy n="54" d="100"/>
        </p:scale>
        <p:origin x="-18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96" y="-102"/>
      </p:cViewPr>
      <p:guideLst>
        <p:guide orient="horz" pos="3126"/>
        <p:guide orient="horz" pos="3131"/>
        <p:guide pos="2141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E952117-1666-4C10-8644-3BA1DD586B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92076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046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006DD26-F4B8-4EB5-9AEC-D766D93C1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70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84F825-AB8B-4DD1-823E-A7429552A0C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54814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EFDD7-2277-4781-8E30-ABFA0D6A7B4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49101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04AAF3-2B5E-4AD9-A6D9-99BA3F56460D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882564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852936"/>
            <a:ext cx="8353176" cy="1224136"/>
          </a:xfrm>
        </p:spPr>
        <p:txBody>
          <a:bodyPr/>
          <a:lstStyle>
            <a:lvl1pPr algn="ctr">
              <a:defRPr baseline="0">
                <a:solidFill>
                  <a:srgbClr val="41404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509120"/>
            <a:ext cx="8353176" cy="103271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baseline="0">
                <a:solidFill>
                  <a:srgbClr val="414042"/>
                </a:solidFill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  <a:effectLst/>
              </a:defRPr>
            </a:lvl1pPr>
          </a:lstStyle>
          <a:p>
            <a:pPr>
              <a:defRPr/>
            </a:pPr>
            <a:fld id="{C9412CE0-B6B3-4C26-82AA-F6E99BA6449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8" name="Picture 1" descr="C:\Users\pramsden\AppData\Local\Microsoft\Windows\Temporary Internet Files\Content.Outlook\JYCIKHVU\Muckle LLP logo.png"/>
          <p:cNvPicPr>
            <a:picLocks noChangeAspect="1" noChangeArrowheads="1"/>
          </p:cNvPicPr>
          <p:nvPr userDrawn="1"/>
        </p:nvPicPr>
        <p:blipFill>
          <a:blip r:embed="rId2" cstate="print"/>
          <a:srcRect b="26057"/>
          <a:stretch>
            <a:fillRect/>
          </a:stretch>
        </p:blipFill>
        <p:spPr bwMode="auto">
          <a:xfrm>
            <a:off x="1583668" y="0"/>
            <a:ext cx="5976664" cy="1736239"/>
          </a:xfrm>
          <a:prstGeom prst="rect">
            <a:avLst/>
          </a:prstGeom>
          <a:noFill/>
        </p:spPr>
      </p:pic>
      <p:pic>
        <p:nvPicPr>
          <p:cNvPr id="9" name="Picture 4" descr="C:\Users\sbean\Desktop\test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72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810"/>
          <a:stretch>
            <a:fillRect/>
          </a:stretch>
        </p:blipFill>
        <p:spPr bwMode="auto">
          <a:xfrm>
            <a:off x="0" y="1438287"/>
            <a:ext cx="9144000" cy="1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42535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EE87DCD0-E375-4A79-8127-41DE3A378A9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Backgrounds\background1024x768.jpg"/>
          <p:cNvPicPr>
            <a:picLocks noChangeArrowheads="1"/>
          </p:cNvPicPr>
          <p:nvPr/>
        </p:nvPicPr>
        <p:blipFill>
          <a:blip r:embed="rId2" cstate="print"/>
          <a:srcRect r="97810"/>
          <a:stretch>
            <a:fillRect/>
          </a:stretch>
        </p:blipFill>
        <p:spPr bwMode="auto">
          <a:xfrm>
            <a:off x="6481763" y="0"/>
            <a:ext cx="1508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19647D95-B599-4EDF-A98C-38A1332AE81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pramsden\AppData\Local\Microsoft\Windows\Temporary Internet Files\Content.Outlook\JYCIKHVU\Muckle LLP logo.png"/>
          <p:cNvPicPr>
            <a:picLocks noChangeAspect="1" noChangeArrowheads="1"/>
          </p:cNvPicPr>
          <p:nvPr userDrawn="1"/>
        </p:nvPicPr>
        <p:blipFill>
          <a:blip r:embed="rId2" cstate="print"/>
          <a:srcRect b="26057"/>
          <a:stretch>
            <a:fillRect/>
          </a:stretch>
        </p:blipFill>
        <p:spPr bwMode="auto">
          <a:xfrm>
            <a:off x="1583668" y="2276872"/>
            <a:ext cx="5976664" cy="17362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2852936"/>
            <a:ext cx="8353176" cy="122413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4509120"/>
            <a:ext cx="8353176" cy="1032719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12CE0-B6B3-4C26-82AA-F6E99BA644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7649" name="Picture 1" descr="C:\Users\pramsden\AppData\Local\Microsoft\Windows\Temporary Internet Files\Content.Outlook\JYCIKHVU\Muckle LLP logo-grey.png"/>
          <p:cNvPicPr>
            <a:picLocks noChangeAspect="1" noChangeArrowheads="1"/>
          </p:cNvPicPr>
          <p:nvPr userDrawn="1"/>
        </p:nvPicPr>
        <p:blipFill>
          <a:blip r:embed="rId2" cstate="print"/>
          <a:srcRect l="9610" r="8705" b="28169"/>
          <a:stretch>
            <a:fillRect/>
          </a:stretch>
        </p:blipFill>
        <p:spPr bwMode="auto">
          <a:xfrm>
            <a:off x="2699792" y="288032"/>
            <a:ext cx="3672408" cy="1268760"/>
          </a:xfrm>
          <a:prstGeom prst="rect">
            <a:avLst/>
          </a:prstGeom>
          <a:noFill/>
        </p:spPr>
      </p:pic>
      <p:pic>
        <p:nvPicPr>
          <p:cNvPr id="8" name="Picture 4" descr="C:\Users\sbean\Desktop\test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9144000" cy="72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441"/>
          <a:stretch>
            <a:fillRect/>
          </a:stretch>
        </p:blipFill>
        <p:spPr bwMode="auto">
          <a:xfrm>
            <a:off x="0" y="1412875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59DE7-9A79-40D4-94AD-E32EB3B6B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8848B-CB45-47A4-9FC3-255647AE72F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441"/>
          <a:stretch>
            <a:fillRect/>
          </a:stretch>
        </p:blipFill>
        <p:spPr bwMode="auto">
          <a:xfrm>
            <a:off x="0" y="1412875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AD9B-3DDB-4E79-BDD8-3A5D25B22B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441"/>
          <a:stretch>
            <a:fillRect/>
          </a:stretch>
        </p:blipFill>
        <p:spPr bwMode="auto">
          <a:xfrm>
            <a:off x="0" y="1412875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8E2FE-A72D-4E23-B6B2-2955C67DE0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441"/>
          <a:stretch>
            <a:fillRect/>
          </a:stretch>
        </p:blipFill>
        <p:spPr bwMode="auto">
          <a:xfrm>
            <a:off x="0" y="1412875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E0D93-624A-4FB3-905F-19BA5EE869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9084E-92D3-4198-B4E4-ED81DD9CE3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8485"/>
          <a:stretch>
            <a:fillRect/>
          </a:stretch>
        </p:blipFill>
        <p:spPr bwMode="auto">
          <a:xfrm>
            <a:off x="0" y="1484784"/>
            <a:ext cx="9144000" cy="10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12E59DE7-9A79-40D4-94AD-E32EB3B6B7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6C378-1BD4-4CBD-A781-509E62A290B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B41C6-FAAE-4F92-81C5-01A4E8F0EF9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441"/>
          <a:stretch>
            <a:fillRect/>
          </a:stretch>
        </p:blipFill>
        <p:spPr bwMode="auto">
          <a:xfrm>
            <a:off x="0" y="1412875"/>
            <a:ext cx="91440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4253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7DCD0-E375-4A79-8127-41DE3A378A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U:\Backgrounds\background1024x768.jpg"/>
          <p:cNvPicPr>
            <a:picLocks noChangeArrowheads="1"/>
          </p:cNvPicPr>
          <p:nvPr/>
        </p:nvPicPr>
        <p:blipFill>
          <a:blip r:embed="rId2" cstate="print"/>
          <a:srcRect r="97441"/>
          <a:stretch>
            <a:fillRect/>
          </a:stretch>
        </p:blipFill>
        <p:spPr bwMode="auto">
          <a:xfrm>
            <a:off x="6481763" y="0"/>
            <a:ext cx="1762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150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47D95-B599-4EDF-A98C-38A1332AE8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ckle LLP logo-grey_no spectrum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73183" y="2623382"/>
            <a:ext cx="4797635" cy="116565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75000"/>
                    <a:lumOff val="25000"/>
                  </a:schemeClr>
                </a:solidFill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  <a:effectLst/>
              </a:defRPr>
            </a:lvl1pPr>
          </a:lstStyle>
          <a:p>
            <a:pPr>
              <a:defRPr/>
            </a:pPr>
            <a:fld id="{4F58848B-CB45-47A4-9FC3-255647AE72F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U:\Backgrounds\background1024x768.jpg"/>
          <p:cNvPicPr>
            <a:picLocks noChangeArrowheads="1"/>
          </p:cNvPicPr>
          <p:nvPr/>
        </p:nvPicPr>
        <p:blipFill>
          <a:blip r:embed="rId2" cstate="print"/>
          <a:srcRect t="97810"/>
          <a:stretch>
            <a:fillRect/>
          </a:stretch>
        </p:blipFill>
        <p:spPr bwMode="auto">
          <a:xfrm>
            <a:off x="0" y="1438167"/>
            <a:ext cx="9144000" cy="15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42535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425355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B0C5AD9B-3DDB-4E79-BDD8-3A5D25B22B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810"/>
          <a:stretch>
            <a:fillRect/>
          </a:stretch>
        </p:blipFill>
        <p:spPr bwMode="auto">
          <a:xfrm>
            <a:off x="0" y="1438287"/>
            <a:ext cx="9144000" cy="1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C1A8E2FE-A72D-4E23-B6B2-2955C67DE07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U:\Backgrounds\background1024x768.jpg"/>
          <p:cNvPicPr>
            <a:picLocks noChangeAspect="1" noChangeArrowheads="1"/>
          </p:cNvPicPr>
          <p:nvPr/>
        </p:nvPicPr>
        <p:blipFill>
          <a:blip r:embed="rId2" cstate="print"/>
          <a:srcRect t="97810"/>
          <a:stretch>
            <a:fillRect/>
          </a:stretch>
        </p:blipFill>
        <p:spPr bwMode="auto">
          <a:xfrm>
            <a:off x="0" y="1438287"/>
            <a:ext cx="9144000" cy="15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2DCE0D93-624A-4FB3-905F-19BA5EE869ED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D429084E-92D3-4198-B4E4-ED81DD9CE3E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41404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414042"/>
                </a:solidFill>
              </a:defRPr>
            </a:lvl1pPr>
            <a:lvl2pPr>
              <a:defRPr sz="2800">
                <a:solidFill>
                  <a:srgbClr val="414042"/>
                </a:solidFill>
              </a:defRPr>
            </a:lvl2pPr>
            <a:lvl3pPr>
              <a:defRPr sz="2400">
                <a:solidFill>
                  <a:srgbClr val="414042"/>
                </a:solidFill>
              </a:defRPr>
            </a:lvl3pPr>
            <a:lvl4pPr>
              <a:defRPr sz="2000">
                <a:solidFill>
                  <a:srgbClr val="414042"/>
                </a:solidFill>
              </a:defRPr>
            </a:lvl4pPr>
            <a:lvl5pPr>
              <a:defRPr sz="2000">
                <a:solidFill>
                  <a:srgbClr val="41404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140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</a:lstStyle>
          <a:p>
            <a:pPr>
              <a:defRPr/>
            </a:pPr>
            <a:fld id="{3496C378-1BD4-4CBD-A781-509E62A290B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406B41C6-FAAE-4F92-81C5-01A4E8F0EF9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dirty="0">
                <a:solidFill>
                  <a:srgbClr val="002444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dirty="0">
                <a:solidFill>
                  <a:srgbClr val="002444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rgbClr val="002444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D362E6-7AE6-4496-8DE0-6C87AC054C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aseline="0">
          <a:solidFill>
            <a:srgbClr val="41404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D83124"/>
        </a:buClr>
        <a:buFont typeface="Arial" charset="0"/>
        <a:buChar char="•"/>
        <a:defRPr sz="3200" baseline="0">
          <a:solidFill>
            <a:srgbClr val="414042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7D8F9"/>
        </a:buClr>
        <a:buFont typeface="Arial" charset="0"/>
        <a:buChar char="•"/>
        <a:defRPr sz="2800" baseline="0">
          <a:solidFill>
            <a:srgbClr val="414042"/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7CDD65"/>
        </a:buClr>
        <a:buFont typeface="Arial" charset="0"/>
        <a:buChar char="•"/>
        <a:defRPr sz="2400" baseline="0">
          <a:solidFill>
            <a:srgbClr val="414042"/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4F45A"/>
        </a:buClr>
        <a:buFont typeface="Arial" charset="0"/>
        <a:buChar char="•"/>
        <a:defRPr sz="2000" baseline="0">
          <a:solidFill>
            <a:srgbClr val="414042"/>
          </a:solidFill>
          <a:effectLst/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8268C"/>
        </a:buClr>
        <a:buFont typeface="Arial" charset="0"/>
        <a:buChar char="•"/>
        <a:defRPr sz="2000" baseline="0">
          <a:solidFill>
            <a:srgbClr val="414042"/>
          </a:solidFill>
          <a:effectLst/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140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5888"/>
            <a:ext cx="822960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9D362E6-7AE6-4496-8DE0-6C87AC054C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95" r:id="rId3"/>
    <p:sldLayoutId id="2147483701" r:id="rId4"/>
    <p:sldLayoutId id="2147483702" r:id="rId5"/>
    <p:sldLayoutId id="2147483703" r:id="rId6"/>
    <p:sldLayoutId id="2147483696" r:id="rId7"/>
    <p:sldLayoutId id="2147483697" r:id="rId8"/>
    <p:sldLayoutId id="2147483698" r:id="rId9"/>
    <p:sldLayoutId id="2147483704" r:id="rId10"/>
    <p:sldLayoutId id="2147483705" r:id="rId11"/>
    <p:sldLayoutId id="2147483706" r:id="rId12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>
        <p:tmplLst>
          <p:tmpl lvl="1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effectLst>
            <a:outerShdw blurRad="50800" dist="76200" dir="2700000" algn="tl" rotWithShape="0">
              <a:prstClr val="black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7075F"/>
          </a:solidFill>
          <a:latin typeface="Myriad Pro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83124"/>
        </a:buClr>
        <a:buFont typeface="Arial" charset="0"/>
        <a:buChar char="•"/>
        <a:defRPr sz="32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7D8F9"/>
        </a:buClr>
        <a:buFont typeface="Arial" charset="0"/>
        <a:buChar char="•"/>
        <a:defRPr sz="28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CDD65"/>
        </a:buClr>
        <a:buFont typeface="Arial" charset="0"/>
        <a:buChar char="•"/>
        <a:defRPr sz="24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4F45A"/>
        </a:buClr>
        <a:buFont typeface="Arial" charset="0"/>
        <a:buChar char="•"/>
        <a:defRPr sz="20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8268C"/>
        </a:buClr>
        <a:buFont typeface="Arial" charset="0"/>
        <a:buChar char="•"/>
        <a:defRPr sz="2000"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8268C"/>
        </a:buClr>
        <a:buFont typeface="Wingdings" pitchFamily="2" charset="2"/>
        <a:buChar char="§"/>
        <a:defRPr sz="2000">
          <a:solidFill>
            <a:srgbClr val="0707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Becoming an Academy</a:t>
            </a:r>
            <a:endParaRPr lang="en-GB" dirty="0">
              <a:solidFill>
                <a:srgbClr val="41404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414042"/>
                </a:solidFill>
              </a:rPr>
              <a:t>Joanne Davison and Diane Houghton</a:t>
            </a:r>
          </a:p>
          <a:p>
            <a:pPr>
              <a:defRPr/>
            </a:pPr>
            <a:r>
              <a:rPr lang="en-GB" dirty="0" smtClean="0">
                <a:solidFill>
                  <a:srgbClr val="414042"/>
                </a:solidFill>
              </a:rPr>
              <a:t>Thursday 23 June 2016</a:t>
            </a:r>
            <a:endParaRPr lang="en-GB" dirty="0">
              <a:solidFill>
                <a:srgbClr val="41404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4425355"/>
          </a:xfrm>
        </p:spPr>
        <p:txBody>
          <a:bodyPr/>
          <a:lstStyle/>
          <a:p>
            <a:r>
              <a:rPr lang="en-GB" dirty="0" smtClean="0"/>
              <a:t>Company structure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3440" y="2492896"/>
            <a:ext cx="4926832" cy="31358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73338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4425355"/>
          </a:xfrm>
        </p:spPr>
        <p:txBody>
          <a:bodyPr/>
          <a:lstStyle/>
          <a:p>
            <a:r>
              <a:rPr lang="en-GB" dirty="0" smtClean="0"/>
              <a:t>Company structure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564176"/>
            <a:ext cx="6912768" cy="37451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630851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496944" cy="4425355"/>
          </a:xfrm>
        </p:spPr>
        <p:txBody>
          <a:bodyPr/>
          <a:lstStyle/>
          <a:p>
            <a:r>
              <a:rPr lang="en-GB" dirty="0" smtClean="0"/>
              <a:t>Directors will </a:t>
            </a:r>
            <a:r>
              <a:rPr lang="en-GB" dirty="0"/>
              <a:t>decide how much responsibility to delegate </a:t>
            </a:r>
            <a:r>
              <a:rPr lang="en-GB" dirty="0" smtClean="0"/>
              <a:t>committees / local </a:t>
            </a:r>
            <a:r>
              <a:rPr lang="en-GB" dirty="0"/>
              <a:t>governing bodies e.g. significant decision-making power versus advisory only</a:t>
            </a:r>
          </a:p>
          <a:p>
            <a:r>
              <a:rPr lang="en-GB" dirty="0" smtClean="0"/>
              <a:t>MAT </a:t>
            </a:r>
            <a:r>
              <a:rPr lang="en-GB" dirty="0" smtClean="0"/>
              <a:t>will receive funding from EFA</a:t>
            </a:r>
          </a:p>
          <a:p>
            <a:r>
              <a:rPr lang="en-GB" dirty="0" smtClean="0"/>
              <a:t>Directors may retain (‘top slice’) a percentage of schools’ funding for central services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8234894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TUPE</a:t>
            </a:r>
          </a:p>
          <a:p>
            <a:r>
              <a:rPr lang="en-GB" dirty="0" smtClean="0"/>
              <a:t>Transfer Agreement</a:t>
            </a:r>
          </a:p>
          <a:p>
            <a:pPr lvl="1"/>
            <a:r>
              <a:rPr lang="en-GB" dirty="0" smtClean="0"/>
              <a:t>due diligence</a:t>
            </a:r>
          </a:p>
          <a:p>
            <a:pPr lvl="1"/>
            <a:r>
              <a:rPr lang="en-GB" dirty="0" smtClean="0"/>
              <a:t>contracts</a:t>
            </a:r>
          </a:p>
          <a:p>
            <a:r>
              <a:rPr lang="en-GB" dirty="0" smtClean="0"/>
              <a:t>Pensions</a:t>
            </a:r>
          </a:p>
          <a:p>
            <a:r>
              <a:rPr lang="en-GB" dirty="0" smtClean="0"/>
              <a:t>Insurance</a:t>
            </a:r>
          </a:p>
          <a:p>
            <a:r>
              <a:rPr lang="en-GB" dirty="0" smtClean="0"/>
              <a:t>New systems?</a:t>
            </a:r>
          </a:p>
        </p:txBody>
      </p:sp>
    </p:spTree>
    <p:extLst>
      <p:ext uri="{BB962C8B-B14F-4D97-AF65-F5344CB8AC3E}">
        <p14:creationId xmlns="" xmlns:p14="http://schemas.microsoft.com/office/powerpoint/2010/main" val="1742268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Funding Agreements</a:t>
            </a:r>
          </a:p>
          <a:p>
            <a:r>
              <a:rPr lang="en-GB" dirty="0" smtClean="0"/>
              <a:t>Land Questionnaire</a:t>
            </a:r>
          </a:p>
          <a:p>
            <a:r>
              <a:rPr lang="en-GB" dirty="0" smtClean="0"/>
              <a:t>Lease</a:t>
            </a:r>
          </a:p>
          <a:p>
            <a:r>
              <a:rPr lang="en-GB" dirty="0" smtClean="0"/>
              <a:t>Registrations / Notifications</a:t>
            </a:r>
          </a:p>
          <a:p>
            <a:r>
              <a:rPr lang="en-GB" dirty="0" smtClean="0"/>
              <a:t>Internal organisation</a:t>
            </a:r>
          </a:p>
          <a:p>
            <a:pPr lvl="1"/>
            <a:r>
              <a:rPr lang="en-GB" dirty="0" smtClean="0"/>
              <a:t>admissions</a:t>
            </a:r>
          </a:p>
          <a:p>
            <a:pPr lvl="1"/>
            <a:r>
              <a:rPr lang="en-GB" dirty="0" smtClean="0"/>
              <a:t>policies and procedures</a:t>
            </a:r>
          </a:p>
          <a:p>
            <a:pPr lvl="1"/>
            <a:r>
              <a:rPr lang="en-GB" dirty="0" smtClean="0"/>
              <a:t>buy in arrangements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74226803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Leadership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425355"/>
          </a:xfrm>
        </p:spPr>
        <p:txBody>
          <a:bodyPr/>
          <a:lstStyle/>
          <a:p>
            <a:r>
              <a:rPr lang="en-GB" dirty="0" smtClean="0"/>
              <a:t>Senior leadership structure will vary depending on number and size of the schools, the skills, experience and ambition of the school leaders</a:t>
            </a:r>
          </a:p>
          <a:p>
            <a:r>
              <a:rPr lang="en-GB" dirty="0" smtClean="0"/>
              <a:t>Heads must remain accountable for performance and able to take action</a:t>
            </a:r>
          </a:p>
          <a:p>
            <a:r>
              <a:rPr lang="en-GB" dirty="0" smtClean="0"/>
              <a:t>Executive head can also be substantive head at one or more of the schools</a:t>
            </a:r>
          </a:p>
        </p:txBody>
      </p:sp>
    </p:spTree>
    <p:extLst>
      <p:ext uri="{BB962C8B-B14F-4D97-AF65-F5344CB8AC3E}">
        <p14:creationId xmlns="" xmlns:p14="http://schemas.microsoft.com/office/powerpoint/2010/main" val="116783801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 algn="ctr">
              <a:buNone/>
            </a:pPr>
            <a:r>
              <a:rPr lang="en-GB" sz="6000" dirty="0" smtClean="0"/>
              <a:t>Questions?</a:t>
            </a:r>
            <a:endParaRPr lang="en-GB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bean\Desktop\tes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933056"/>
            <a:ext cx="4752528" cy="720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Agenda</a:t>
            </a:r>
            <a:endParaRPr lang="en-GB" dirty="0">
              <a:solidFill>
                <a:srgbClr val="414042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Where are we now?</a:t>
            </a:r>
          </a:p>
          <a:p>
            <a:pPr>
              <a:defRPr/>
            </a:pPr>
            <a:r>
              <a:rPr lang="en-GB" dirty="0"/>
              <a:t>Process</a:t>
            </a:r>
          </a:p>
          <a:p>
            <a:pPr>
              <a:defRPr/>
            </a:pPr>
            <a:r>
              <a:rPr lang="en-GB" dirty="0" smtClean="0"/>
              <a:t>Role of Board and role of Local Governing Body (</a:t>
            </a:r>
            <a:r>
              <a:rPr lang="en-GB" b="1" dirty="0" smtClean="0"/>
              <a:t>LGB</a:t>
            </a:r>
            <a:r>
              <a:rPr lang="en-GB" dirty="0" smtClean="0"/>
              <a:t>)</a:t>
            </a:r>
          </a:p>
          <a:p>
            <a:pPr>
              <a:defRPr/>
            </a:pPr>
            <a:r>
              <a:rPr lang="en-GB" dirty="0" smtClean="0"/>
              <a:t>Questions and comments</a:t>
            </a:r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School landscape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784976" cy="4425355"/>
          </a:xfrm>
        </p:spPr>
        <p:txBody>
          <a:bodyPr/>
          <a:lstStyle/>
          <a:p>
            <a:r>
              <a:rPr lang="en-GB" sz="2900" dirty="0" smtClean="0"/>
              <a:t>15% of primaries and 60% of </a:t>
            </a:r>
            <a:r>
              <a:rPr lang="en-GB" sz="2900" dirty="0" err="1" smtClean="0"/>
              <a:t>secondaries</a:t>
            </a:r>
            <a:r>
              <a:rPr lang="en-GB" sz="2900" dirty="0" smtClean="0"/>
              <a:t> are academies – Sept 2015</a:t>
            </a:r>
          </a:p>
          <a:p>
            <a:r>
              <a:rPr lang="en-GB" sz="2900" dirty="0" smtClean="0"/>
              <a:t>Education and Adoption Act 2016 gives </a:t>
            </a:r>
            <a:r>
              <a:rPr lang="en-GB" sz="2900" dirty="0" err="1" smtClean="0"/>
              <a:t>SoS</a:t>
            </a:r>
            <a:r>
              <a:rPr lang="en-GB" sz="2900" dirty="0" smtClean="0"/>
              <a:t> the power to intervene in “coasting schools”. GBs now have to facilitate conversion following an academy order</a:t>
            </a:r>
          </a:p>
          <a:p>
            <a:r>
              <a:rPr lang="en-GB" sz="2900" dirty="0"/>
              <a:t>N</a:t>
            </a:r>
            <a:r>
              <a:rPr lang="en-GB" sz="2900" dirty="0" smtClean="0"/>
              <a:t>ew </a:t>
            </a:r>
            <a:r>
              <a:rPr lang="en-GB" sz="2900" dirty="0" err="1" smtClean="0"/>
              <a:t>DfE</a:t>
            </a:r>
            <a:r>
              <a:rPr lang="en-GB" sz="2900" dirty="0" smtClean="0"/>
              <a:t> white paper proposes all maintained schools </a:t>
            </a:r>
            <a:r>
              <a:rPr lang="en-GB" sz="2900" dirty="0"/>
              <a:t>will be academies or in the process of becoming </a:t>
            </a:r>
            <a:r>
              <a:rPr lang="en-GB" sz="2900" dirty="0" smtClean="0"/>
              <a:t>academies by end of 2020</a:t>
            </a:r>
          </a:p>
          <a:p>
            <a:r>
              <a:rPr lang="en-GB" sz="2900" dirty="0" smtClean="0"/>
              <a:t>Meanwhile LA services are receding</a:t>
            </a:r>
            <a:endParaRPr lang="en-GB" sz="2900" dirty="0"/>
          </a:p>
        </p:txBody>
      </p:sp>
    </p:spTree>
    <p:extLst>
      <p:ext uri="{BB962C8B-B14F-4D97-AF65-F5344CB8AC3E}">
        <p14:creationId xmlns="" xmlns:p14="http://schemas.microsoft.com/office/powerpoint/2010/main" val="31525542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Before ....</a:t>
            </a:r>
          </a:p>
          <a:p>
            <a:r>
              <a:rPr lang="en-GB" dirty="0" smtClean="0"/>
              <a:t>Hard federation</a:t>
            </a:r>
          </a:p>
          <a:p>
            <a:r>
              <a:rPr lang="en-GB" dirty="0" smtClean="0"/>
              <a:t>Soft federation</a:t>
            </a:r>
          </a:p>
          <a:p>
            <a:r>
              <a:rPr lang="en-GB" dirty="0"/>
              <a:t>Single </a:t>
            </a:r>
            <a:r>
              <a:rPr lang="en-GB" dirty="0" smtClean="0"/>
              <a:t>academy trust</a:t>
            </a:r>
            <a:endParaRPr lang="en-GB" dirty="0"/>
          </a:p>
          <a:p>
            <a:r>
              <a:rPr lang="en-GB" dirty="0" smtClean="0"/>
              <a:t>Umbrella Trust</a:t>
            </a:r>
          </a:p>
          <a:p>
            <a:pPr>
              <a:buNone/>
            </a:pPr>
            <a:r>
              <a:rPr lang="en-GB" smtClean="0"/>
              <a:t>Now.....</a:t>
            </a:r>
            <a:endParaRPr lang="en-GB" dirty="0" smtClean="0"/>
          </a:p>
          <a:p>
            <a:r>
              <a:rPr lang="en-GB" dirty="0" smtClean="0"/>
              <a:t>Multi academy trust (</a:t>
            </a:r>
            <a:r>
              <a:rPr lang="en-GB" b="1" dirty="0" smtClean="0"/>
              <a:t>MAT</a:t>
            </a:r>
            <a:r>
              <a:rPr lang="en-GB" dirty="0" smtClean="0"/>
              <a:t>)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GB to resolve to convert (or consider)</a:t>
            </a:r>
          </a:p>
          <a:p>
            <a:r>
              <a:rPr lang="en-GB" dirty="0" smtClean="0"/>
              <a:t>Consultation </a:t>
            </a:r>
          </a:p>
          <a:p>
            <a:r>
              <a:rPr lang="en-GB" dirty="0" smtClean="0"/>
              <a:t>Project plan and identify team</a:t>
            </a:r>
          </a:p>
          <a:p>
            <a:r>
              <a:rPr lang="en-GB" dirty="0" smtClean="0"/>
              <a:t>Application to </a:t>
            </a:r>
            <a:r>
              <a:rPr lang="en-GB" dirty="0" err="1" smtClean="0"/>
              <a:t>DfE</a:t>
            </a:r>
            <a:r>
              <a:rPr lang="en-GB" dirty="0" smtClean="0"/>
              <a:t> (and funding)</a:t>
            </a:r>
          </a:p>
          <a:p>
            <a:r>
              <a:rPr lang="en-GB" dirty="0" smtClean="0"/>
              <a:t>Appoint professional advisers</a:t>
            </a:r>
          </a:p>
          <a:p>
            <a:r>
              <a:rPr lang="en-GB" dirty="0" smtClean="0"/>
              <a:t>Order received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841584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Process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Establish MAT</a:t>
            </a:r>
          </a:p>
          <a:p>
            <a:pPr lvl="1"/>
            <a:r>
              <a:rPr lang="en-GB" dirty="0" smtClean="0"/>
              <a:t>Memorandum and articles of association</a:t>
            </a:r>
          </a:p>
          <a:p>
            <a:pPr lvl="1"/>
            <a:r>
              <a:rPr lang="en-GB" dirty="0" smtClean="0"/>
              <a:t>Who are the members?</a:t>
            </a:r>
          </a:p>
          <a:p>
            <a:pPr lvl="1"/>
            <a:r>
              <a:rPr lang="en-GB" dirty="0" smtClean="0"/>
              <a:t>Who will sit on the board?</a:t>
            </a:r>
          </a:p>
          <a:p>
            <a:pPr lvl="1"/>
            <a:r>
              <a:rPr lang="en-GB" dirty="0" smtClean="0"/>
              <a:t>NAME and registered office?</a:t>
            </a:r>
          </a:p>
        </p:txBody>
      </p:sp>
    </p:spTree>
    <p:extLst>
      <p:ext uri="{BB962C8B-B14F-4D97-AF65-F5344CB8AC3E}">
        <p14:creationId xmlns="" xmlns:p14="http://schemas.microsoft.com/office/powerpoint/2010/main" val="26607093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“Academy trust” established with a view to running two or more academies</a:t>
            </a:r>
          </a:p>
          <a:p>
            <a:r>
              <a:rPr lang="en-GB" dirty="0" smtClean="0"/>
              <a:t>Company limited by guarantee and charity</a:t>
            </a:r>
          </a:p>
          <a:p>
            <a:r>
              <a:rPr lang="en-GB" dirty="0" smtClean="0"/>
              <a:t>Members</a:t>
            </a:r>
          </a:p>
          <a:p>
            <a:r>
              <a:rPr lang="en-GB" dirty="0" smtClean="0"/>
              <a:t>Board of directors</a:t>
            </a:r>
          </a:p>
          <a:p>
            <a:pPr lvl="1"/>
            <a:r>
              <a:rPr lang="en-GB" dirty="0" smtClean="0"/>
              <a:t>CEO / executive </a:t>
            </a:r>
            <a:r>
              <a:rPr lang="en-GB" dirty="0"/>
              <a:t>head is normally a </a:t>
            </a:r>
            <a:r>
              <a:rPr lang="en-GB" dirty="0" smtClean="0"/>
              <a:t>director</a:t>
            </a:r>
            <a:endParaRPr lang="en-GB" dirty="0"/>
          </a:p>
          <a:p>
            <a:pPr lvl="1"/>
            <a:r>
              <a:rPr lang="en-GB" dirty="0" smtClean="0"/>
              <a:t>at </a:t>
            </a:r>
            <a:r>
              <a:rPr lang="en-GB" dirty="0"/>
              <a:t>least two parent directors</a:t>
            </a:r>
            <a:r>
              <a:rPr lang="en-GB" dirty="0" smtClean="0"/>
              <a:t>?</a:t>
            </a:r>
          </a:p>
          <a:p>
            <a:r>
              <a:rPr lang="en-GB" dirty="0" smtClean="0"/>
              <a:t>Committees / local governing bodies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Board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425355"/>
          </a:xfrm>
        </p:spPr>
        <p:txBody>
          <a:bodyPr/>
          <a:lstStyle/>
          <a:p>
            <a:r>
              <a:rPr lang="en-GB" sz="2800" dirty="0" smtClean="0"/>
              <a:t>Ensuring clarity of vision, ethos and strategic direction</a:t>
            </a:r>
          </a:p>
          <a:p>
            <a:r>
              <a:rPr lang="en-GB" sz="2800" dirty="0" smtClean="0"/>
              <a:t>Holding the head teacher to account for the educational performance of the School and its pupils and the performance management of staff</a:t>
            </a:r>
          </a:p>
          <a:p>
            <a:r>
              <a:rPr lang="en-GB" sz="2800" dirty="0" smtClean="0"/>
              <a:t>Overseeing the financial performance of the School and making sure its money is well spent</a:t>
            </a:r>
          </a:p>
          <a:p>
            <a:pPr>
              <a:buNone/>
            </a:pPr>
            <a:r>
              <a:rPr lang="en-GB" sz="2800" dirty="0" smtClean="0"/>
              <a:t>	(Governors’ Handbook)</a:t>
            </a:r>
          </a:p>
        </p:txBody>
      </p:sp>
      <p:pic>
        <p:nvPicPr>
          <p:cNvPr id="4" name="Picture 3" descr="role of board of directo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085184"/>
            <a:ext cx="2339752" cy="15841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Role of Local Governing Body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Scheme of delegation</a:t>
            </a:r>
          </a:p>
          <a:p>
            <a:r>
              <a:rPr lang="en-GB" dirty="0" smtClean="0"/>
              <a:t>Committee of main Board</a:t>
            </a:r>
          </a:p>
          <a:p>
            <a:r>
              <a:rPr lang="en-GB" dirty="0" smtClean="0"/>
              <a:t>Localised </a:t>
            </a:r>
            <a:r>
              <a:rPr lang="en-GB" dirty="0" smtClean="0"/>
              <a:t>issues</a:t>
            </a:r>
          </a:p>
          <a:p>
            <a:r>
              <a:rPr lang="en-GB" dirty="0" smtClean="0"/>
              <a:t>Reporting to Board</a:t>
            </a:r>
            <a:endParaRPr lang="en-GB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4" name="Picture 3" descr="role LG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60728" y="4655642"/>
            <a:ext cx="1915728" cy="186970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uckle LLP Standard Presentatio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uckle Blu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Muckle LLP Standard Presentation</Template>
  <TotalTime>294</TotalTime>
  <Words>421</Words>
  <Application>Microsoft Office PowerPoint</Application>
  <PresentationFormat>On-screen Show (4:3)</PresentationFormat>
  <Paragraphs>87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Muckle LLP Standard Presentation</vt:lpstr>
      <vt:lpstr>Muckle Blue</vt:lpstr>
      <vt:lpstr>Becoming an Academy</vt:lpstr>
      <vt:lpstr>Agenda</vt:lpstr>
      <vt:lpstr>School landscape</vt:lpstr>
      <vt:lpstr>Structures</vt:lpstr>
      <vt:lpstr>Process</vt:lpstr>
      <vt:lpstr>Process</vt:lpstr>
      <vt:lpstr>MAT</vt:lpstr>
      <vt:lpstr>Role of Board</vt:lpstr>
      <vt:lpstr>Role of Local Governing Body</vt:lpstr>
      <vt:lpstr>MAT</vt:lpstr>
      <vt:lpstr>MAT</vt:lpstr>
      <vt:lpstr>MAT</vt:lpstr>
      <vt:lpstr>Process</vt:lpstr>
      <vt:lpstr>Process</vt:lpstr>
      <vt:lpstr>Leadership</vt:lpstr>
      <vt:lpstr>Slide 16</vt:lpstr>
      <vt:lpstr>Slide 17</vt:lpstr>
    </vt:vector>
  </TitlesOfParts>
  <Company>Muckle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jbirks</dc:creator>
  <cp:lastModifiedBy>Joanne Davison</cp:lastModifiedBy>
  <cp:revision>55</cp:revision>
  <dcterms:created xsi:type="dcterms:W3CDTF">2016-03-16T15:32:18Z</dcterms:created>
  <dcterms:modified xsi:type="dcterms:W3CDTF">2016-06-22T14:10:55Z</dcterms:modified>
</cp:coreProperties>
</file>