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5D9"/>
          </a:solidFill>
        </a:fill>
      </a:tcStyle>
    </a:wholeTbl>
    <a:band2H>
      <a:tcTxStyle/>
      <a:tcStyle>
        <a:tcBdr/>
        <a:fill>
          <a:solidFill>
            <a:srgbClr val="E6EBED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788A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788A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788A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BED"/>
          </a:solidFill>
        </a:fill>
      </a:tcStyle>
    </a:wholeTbl>
    <a:band2H>
      <a:tcTxStyle/>
      <a:tcStyle>
        <a:tcBdr/>
        <a:fill>
          <a:solidFill>
            <a:srgbClr val="E6EEF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92CF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92C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92C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E6CE"/>
          </a:solidFill>
        </a:fill>
      </a:tcStyle>
    </a:wholeTbl>
    <a:band2H>
      <a:tcTxStyle/>
      <a:tcStyle>
        <a:tcBdr/>
        <a:fill>
          <a:solidFill>
            <a:srgbClr val="E8F3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0B848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0B848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0B848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788A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788A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2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09694709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Who am I? </a:t>
            </a:r>
          </a:p>
        </p:txBody>
      </p:sp>
    </p:spTree>
    <p:extLst>
      <p:ext uri="{BB962C8B-B14F-4D97-AF65-F5344CB8AC3E}">
        <p14:creationId xmlns:p14="http://schemas.microsoft.com/office/powerpoint/2010/main" val="3239848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Supportive challenge- tone, can be about reinforcing/ repeating successful work – what have we learned from this? How can we build on this success etc</a:t>
            </a: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Good school leaders want to be tested (within reason) </a:t>
            </a:r>
          </a:p>
          <a:p>
            <a:pPr lvl="0" defTabSz="914400">
              <a:lnSpc>
                <a:spcPct val="100000"/>
              </a:lnSpc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The chair should be challenging when appropriate, but not antagonistic. Any challenges from the chair should be based on evidence rather than gossip or hearsay</a:t>
            </a:r>
          </a:p>
          <a:p>
            <a:pPr lvl="0" defTabSz="914400">
              <a:lnSpc>
                <a:spcPct val="100000"/>
              </a:lnSpc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Do you have a story you could share to pick up on any of these points? </a:t>
            </a: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Does anyone in the room have examples of good/ bad support or challenge. </a:t>
            </a:r>
          </a:p>
        </p:txBody>
      </p:sp>
    </p:spTree>
    <p:extLst>
      <p:ext uri="{BB962C8B-B14F-4D97-AF65-F5344CB8AC3E}">
        <p14:creationId xmlns:p14="http://schemas.microsoft.com/office/powerpoint/2010/main" val="636555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One of the things that can upset the balance is when governors get involved in operational matters. </a:t>
            </a: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You might think you are being supportive but ultimately it makes it a lot harder to maintain objectivity and challenge.</a:t>
            </a:r>
          </a:p>
        </p:txBody>
      </p:sp>
    </p:spTree>
    <p:extLst>
      <p:ext uri="{BB962C8B-B14F-4D97-AF65-F5344CB8AC3E}">
        <p14:creationId xmlns:p14="http://schemas.microsoft.com/office/powerpoint/2010/main" val="1596664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Guiding principle your strategy should be- what is best for pupils? </a:t>
            </a:r>
          </a:p>
        </p:txBody>
      </p:sp>
    </p:spTree>
    <p:extLst>
      <p:ext uri="{BB962C8B-B14F-4D97-AF65-F5344CB8AC3E}">
        <p14:creationId xmlns:p14="http://schemas.microsoft.com/office/powerpoint/2010/main" val="3463984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97" name="Shape 9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The audience what they think the role of chair is or isn’t </a:t>
            </a:r>
          </a:p>
          <a:p>
            <a:pPr lvl="0" defTabSz="914400">
              <a:lnSpc>
                <a:spcPct val="100000"/>
              </a:lnSpc>
              <a:defRPr sz="1800"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 b="1">
                <a:latin typeface="Calibri"/>
                <a:ea typeface="Calibri"/>
                <a:cs typeface="Calibri"/>
                <a:sym typeface="Calibri"/>
              </a:rPr>
              <a:t>Get to know each other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Get to know each other as people</a:t>
            </a: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Get to know each other as people</a:t>
            </a: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Explore your expectations of each other</a:t>
            </a: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Identify the priorities for the school on which you will work together</a:t>
            </a: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Establish the style and pattern of your meetings</a:t>
            </a: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Establish a pattern for the work of the governing board for the coming year</a:t>
            </a:r>
          </a:p>
          <a:p>
            <a:pPr lvl="0" defTabSz="914400">
              <a:lnSpc>
                <a:spcPct val="100000"/>
              </a:lnSpc>
              <a:defRPr sz="1800"/>
            </a:pPr>
            <a:r>
              <a:rPr sz="1200" b="1">
                <a:latin typeface="Calibri"/>
                <a:ea typeface="Calibri"/>
                <a:cs typeface="Calibri"/>
                <a:sym typeface="Calibri"/>
              </a:rPr>
              <a:t>Ground rules for a successful relationship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The guidance also introduces a series of ground rules that set out the basic principles of the relationship:</a:t>
            </a: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Accept the need to follow agreed practices</a:t>
            </a: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Accept one another’s strengths and weaknesses</a:t>
            </a: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Be discreet and do not break confidences</a:t>
            </a: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Respect one another</a:t>
            </a: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Share responsibilities and workloads</a:t>
            </a: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Accept the need to follow agreed practices</a:t>
            </a:r>
          </a:p>
          <a:p>
            <a:pPr lvl="0" defTabSz="91440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Be loyal to the school</a:t>
            </a:r>
          </a:p>
        </p:txBody>
      </p:sp>
    </p:spTree>
    <p:extLst>
      <p:ext uri="{BB962C8B-B14F-4D97-AF65-F5344CB8AC3E}">
        <p14:creationId xmlns:p14="http://schemas.microsoft.com/office/powerpoint/2010/main" val="105758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solidFill>
          <a:srgbClr val="0078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1.png"/>
          <p:cNvPicPr/>
          <p:nvPr/>
        </p:nvPicPr>
        <p:blipFill>
          <a:blip r:embed="rId2">
            <a:alphaModFix amt="18000"/>
            <a:extLst/>
          </a:blip>
          <a:stretch>
            <a:fillRect/>
          </a:stretch>
        </p:blipFill>
        <p:spPr>
          <a:xfrm>
            <a:off x="0" y="4503268"/>
            <a:ext cx="2326222" cy="235473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2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387283" y="5794197"/>
            <a:ext cx="1041280" cy="716174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11"/>
          <p:cNvSpPr/>
          <p:nvPr/>
        </p:nvSpPr>
        <p:spPr>
          <a:xfrm>
            <a:off x="0" y="0"/>
            <a:ext cx="9144000" cy="164955"/>
          </a:xfrm>
          <a:prstGeom prst="rect">
            <a:avLst/>
          </a:prstGeom>
          <a:solidFill>
            <a:srgbClr val="00788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u="sng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6878101" y="5525989"/>
            <a:ext cx="1929829" cy="1332012"/>
          </a:xfrm>
          <a:prstGeom prst="rect">
            <a:avLst/>
          </a:prstGeom>
          <a:solidFill>
            <a:srgbClr val="00788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u="sng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448016" y="2944981"/>
            <a:ext cx="4797155" cy="2438757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443590" y="5442353"/>
            <a:ext cx="6400801" cy="1415648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600">
                <a:solidFill>
                  <a:srgbClr val="EEECE1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EEECE1"/>
                </a:solidFill>
              </a:rPr>
              <a:t>Click to edit Master subtitle style</a:t>
            </a:r>
          </a:p>
        </p:txBody>
      </p:sp>
      <p:pic>
        <p:nvPicPr>
          <p:cNvPr id="15" name="image3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26550" y="5292837"/>
            <a:ext cx="1830863" cy="12551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494827" y="0"/>
            <a:ext cx="7899398" cy="117289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>
                <a:solidFill>
                  <a:srgbClr val="00788A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0788A"/>
                </a:solidFill>
              </a:rPr>
              <a:t>Click to edit Master title style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idx="1"/>
          </p:nvPr>
        </p:nvSpPr>
        <p:spPr>
          <a:xfrm>
            <a:off x="457200" y="1422400"/>
            <a:ext cx="7864197" cy="5435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2000"/>
              <a:t>Click to edit Master text styles</a:t>
            </a:r>
          </a:p>
          <a:p>
            <a:pPr lvl="1">
              <a:defRPr sz="1800"/>
            </a:pPr>
            <a:r>
              <a:rPr sz="2000"/>
              <a:t>Second level</a:t>
            </a:r>
          </a:p>
          <a:p>
            <a:pPr lvl="2">
              <a:defRPr sz="1800"/>
            </a:pPr>
            <a:r>
              <a:rPr sz="2000"/>
              <a:t>Third level</a:t>
            </a:r>
          </a:p>
          <a:p>
            <a:pPr lvl="3">
              <a:defRPr sz="1800"/>
            </a:pPr>
            <a:r>
              <a:rPr sz="2000"/>
              <a:t>Fourth level</a:t>
            </a:r>
          </a:p>
          <a:p>
            <a:pPr lvl="4">
              <a:defRPr sz="1800"/>
            </a:pPr>
            <a:r>
              <a:rPr sz="2000"/>
              <a:t>Fifth level</a:t>
            </a:r>
          </a:p>
        </p:txBody>
      </p:sp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>
                <a:solidFill>
                  <a:srgbClr val="00788A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0788A"/>
                </a:solidFill>
              </a:rPr>
              <a:t>Click to edit Master title style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2000"/>
              <a:t>Click to edit Master text styles</a:t>
            </a:r>
          </a:p>
          <a:p>
            <a:pPr lvl="1">
              <a:defRPr sz="1800"/>
            </a:pPr>
            <a:r>
              <a:rPr sz="2000"/>
              <a:t>Second level</a:t>
            </a:r>
          </a:p>
          <a:p>
            <a:pPr lvl="2">
              <a:defRPr sz="1800"/>
            </a:pPr>
            <a:r>
              <a:rPr sz="2000"/>
              <a:t>Third level</a:t>
            </a:r>
          </a:p>
          <a:p>
            <a:pPr lvl="3">
              <a:defRPr sz="1800"/>
            </a:pPr>
            <a:r>
              <a:rPr sz="2000"/>
              <a:t>Fourth level</a:t>
            </a:r>
          </a:p>
          <a:p>
            <a:pPr lvl="4">
              <a:defRPr sz="1800"/>
            </a:pPr>
            <a:r>
              <a:rPr sz="2000"/>
              <a:t>Fifth level</a:t>
            </a:r>
          </a:p>
        </p:txBody>
      </p:sp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287338" y="0"/>
            <a:ext cx="6913562" cy="13747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>
                <a:solidFill>
                  <a:srgbClr val="00788A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0788A"/>
                </a:solidFill>
              </a:rPr>
              <a:t>Click to edit Master title style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xfrm>
            <a:off x="338138" y="1701800"/>
            <a:ext cx="4038601" cy="367188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2000"/>
              <a:t>Click to edit Master text styles</a:t>
            </a:r>
          </a:p>
          <a:p>
            <a:pPr lvl="1">
              <a:defRPr sz="1800"/>
            </a:pPr>
            <a:r>
              <a:rPr sz="2000"/>
              <a:t>Second level</a:t>
            </a:r>
          </a:p>
          <a:p>
            <a:pPr lvl="2">
              <a:defRPr sz="1800"/>
            </a:pPr>
            <a:r>
              <a:rPr sz="2000"/>
              <a:t>Third level</a:t>
            </a:r>
          </a:p>
          <a:p>
            <a:pPr lvl="3">
              <a:defRPr sz="1800"/>
            </a:pPr>
            <a:r>
              <a:rPr sz="2000"/>
              <a:t>Fourth level</a:t>
            </a:r>
          </a:p>
          <a:p>
            <a:pPr lvl="4">
              <a:defRPr sz="1800"/>
            </a:pPr>
            <a:r>
              <a:rPr sz="2000"/>
              <a:t>Fifth level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62D91"/>
                </a:solidFill>
              </a:rPr>
              <a:t>Click to edit Master title style</a:t>
            </a:r>
          </a:p>
        </p:txBody>
      </p:sp>
      <p:sp>
        <p:nvSpPr>
          <p:cNvPr id="18" name="Shape 1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46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46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46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46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46"/>
                </a:solidFill>
              </a:rPr>
              <a:t>Fifth level</a:t>
            </a:r>
          </a:p>
        </p:txBody>
      </p:sp>
      <p:sp>
        <p:nvSpPr>
          <p:cNvPr id="19" name="Shape 1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4000" b="1" cap="all">
                <a:solidFill>
                  <a:srgbClr val="00788A"/>
                </a:solidFill>
              </a:defRPr>
            </a:lvl1pPr>
          </a:lstStyle>
          <a:p>
            <a:pPr lvl="0">
              <a:defRPr sz="1800" b="0" cap="none">
                <a:solidFill>
                  <a:srgbClr val="000000"/>
                </a:solidFill>
              </a:defRPr>
            </a:pPr>
            <a:r>
              <a:rPr sz="4000" b="1" cap="all">
                <a:solidFill>
                  <a:srgbClr val="00788A"/>
                </a:solidFill>
              </a:rPr>
              <a:t>Click to edit Master title style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Click to edit Master text styles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xfrm>
            <a:off x="494827" y="0"/>
            <a:ext cx="7899398" cy="117289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>
                <a:solidFill>
                  <a:srgbClr val="00788A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0788A"/>
                </a:solidFill>
              </a:rPr>
              <a:t>Click to edit Master title style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00"/>
                </a:solidFill>
              </a:defRPr>
            </a:lvl1pPr>
            <a:lvl2pPr marL="790575" indent="-333375">
              <a:defRPr sz="2800">
                <a:solidFill>
                  <a:srgbClr val="000000"/>
                </a:solidFill>
              </a:defRPr>
            </a:lvl2pPr>
            <a:lvl3pPr marL="1234439" indent="-320039">
              <a:defRPr sz="2800">
                <a:solidFill>
                  <a:srgbClr val="000000"/>
                </a:solidFill>
              </a:defRPr>
            </a:lvl3pPr>
            <a:lvl4pPr marL="1727200" indent="-355600">
              <a:defRPr sz="2800">
                <a:solidFill>
                  <a:srgbClr val="000000"/>
                </a:solidFill>
              </a:defRPr>
            </a:lvl4pPr>
            <a:lvl5pPr marL="2184400" indent="-355600">
              <a:defRPr sz="2800"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2800"/>
              <a:t>Click to edit Master text styles</a:t>
            </a:r>
          </a:p>
          <a:p>
            <a:pPr lvl="1">
              <a:defRPr sz="1800"/>
            </a:pPr>
            <a:r>
              <a:rPr sz="2800"/>
              <a:t>Second level</a:t>
            </a:r>
          </a:p>
          <a:p>
            <a:pPr lvl="2">
              <a:defRPr sz="1800"/>
            </a:pPr>
            <a:r>
              <a:rPr sz="2800"/>
              <a:t>Third level</a:t>
            </a:r>
          </a:p>
          <a:p>
            <a:pPr lvl="3">
              <a:defRPr sz="1800"/>
            </a:pPr>
            <a:r>
              <a:rPr sz="2800"/>
              <a:t>Fourth level</a:t>
            </a:r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494827" y="163968"/>
            <a:ext cx="7899398" cy="84495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>
                <a:solidFill>
                  <a:srgbClr val="00788A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0788A"/>
                </a:solidFill>
              </a:rPr>
              <a:t>Click to edit Master title style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xfrm>
            <a:off x="457200" y="1008921"/>
            <a:ext cx="4040188" cy="1165954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400" b="1">
                <a:solidFill>
                  <a:srgbClr val="000000"/>
                </a:solidFill>
              </a:defRPr>
            </a:lvl1pPr>
          </a:lstStyle>
          <a:p>
            <a:pPr lvl="0">
              <a:defRPr sz="1800" b="0"/>
            </a:pPr>
            <a:r>
              <a:rPr sz="2400" b="1"/>
              <a:t>Click to edit Master text styles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494827" y="0"/>
            <a:ext cx="7899398" cy="117289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>
                <a:solidFill>
                  <a:srgbClr val="00788A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0788A"/>
                </a:solidFill>
              </a:rPr>
              <a:t>Click to edit Master title style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2000" b="1">
                <a:solidFill>
                  <a:srgbClr val="00788A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00788A"/>
                </a:solidFill>
              </a:rPr>
              <a:t>Click to edit Master title style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0000"/>
                </a:solidFill>
              </a:defRPr>
            </a:lvl1pPr>
            <a:lvl2pPr marL="783771" indent="-326571">
              <a:defRPr sz="3200">
                <a:solidFill>
                  <a:srgbClr val="000000"/>
                </a:solidFill>
              </a:defRPr>
            </a:lvl2pPr>
            <a:lvl3pPr marL="1219200" indent="-304800">
              <a:defRPr sz="3200">
                <a:solidFill>
                  <a:srgbClr val="000000"/>
                </a:solidFill>
              </a:defRPr>
            </a:lvl3pPr>
            <a:lvl4pPr marL="1737360" indent="-365760">
              <a:defRPr sz="3200">
                <a:solidFill>
                  <a:srgbClr val="000000"/>
                </a:solidFill>
              </a:defRPr>
            </a:lvl4pPr>
            <a:lvl5pPr marL="2194560" indent="-365760">
              <a:defRPr sz="3200"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3200"/>
              <a:t>Click to edit Master text styles</a:t>
            </a:r>
          </a:p>
          <a:p>
            <a:pPr lvl="1">
              <a:defRPr sz="1800"/>
            </a:pPr>
            <a:r>
              <a:rPr sz="3200"/>
              <a:t>Second level</a:t>
            </a:r>
          </a:p>
          <a:p>
            <a:pPr lvl="2">
              <a:defRPr sz="1800"/>
            </a:pPr>
            <a:r>
              <a:rPr sz="3200"/>
              <a:t>Third level</a:t>
            </a:r>
          </a:p>
          <a:p>
            <a:pPr lvl="3">
              <a:defRPr sz="1800"/>
            </a:pPr>
            <a:r>
              <a:rPr sz="3200"/>
              <a:t>Fourth level</a:t>
            </a:r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2000" b="1">
                <a:solidFill>
                  <a:srgbClr val="00788A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00788A"/>
                </a:solidFill>
              </a:rPr>
              <a:t>Click to edit Master title style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4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1400"/>
              <a:t>Click to edit Master text styles</a:t>
            </a:r>
          </a:p>
        </p:txBody>
      </p:sp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/>
          <p:cNvPicPr/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0" y="4503268"/>
            <a:ext cx="2326222" cy="2354731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2.png"/>
          <p:cNvPicPr/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7387283" y="5794197"/>
            <a:ext cx="1041280" cy="716174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/>
          <p:nvPr/>
        </p:nvSpPr>
        <p:spPr>
          <a:xfrm>
            <a:off x="0" y="0"/>
            <a:ext cx="9144000" cy="164955"/>
          </a:xfrm>
          <a:prstGeom prst="rect">
            <a:avLst/>
          </a:prstGeom>
          <a:solidFill>
            <a:srgbClr val="00788A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u="sng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448828" y="0"/>
            <a:ext cx="7634835" cy="1165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62D91"/>
                </a:solidFill>
              </a:rPr>
              <a:t>Click to edit Master title style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457200" y="1425599"/>
            <a:ext cx="8229600" cy="543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46"/>
                </a:solidFill>
              </a:rPr>
              <a:t>Click to 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46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46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46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46"/>
                </a:solidFill>
              </a:rPr>
              <a:t>Fifth level</a:t>
            </a:r>
          </a:p>
        </p:txBody>
      </p:sp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2133600" cy="350662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>
              <a:defRPr u="sng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defTabSz="457200">
        <a:defRPr sz="2400">
          <a:solidFill>
            <a:srgbClr val="662D91"/>
          </a:solidFill>
          <a:latin typeface="Arial"/>
          <a:ea typeface="Arial"/>
          <a:cs typeface="Arial"/>
          <a:sym typeface="Arial"/>
        </a:defRPr>
      </a:lvl1pPr>
      <a:lvl2pPr defTabSz="457200">
        <a:defRPr sz="2400">
          <a:solidFill>
            <a:srgbClr val="662D91"/>
          </a:solidFill>
          <a:latin typeface="Arial"/>
          <a:ea typeface="Arial"/>
          <a:cs typeface="Arial"/>
          <a:sym typeface="Arial"/>
        </a:defRPr>
      </a:lvl2pPr>
      <a:lvl3pPr defTabSz="457200">
        <a:defRPr sz="2400">
          <a:solidFill>
            <a:srgbClr val="662D91"/>
          </a:solidFill>
          <a:latin typeface="Arial"/>
          <a:ea typeface="Arial"/>
          <a:cs typeface="Arial"/>
          <a:sym typeface="Arial"/>
        </a:defRPr>
      </a:lvl3pPr>
      <a:lvl4pPr defTabSz="457200">
        <a:defRPr sz="2400">
          <a:solidFill>
            <a:srgbClr val="662D91"/>
          </a:solidFill>
          <a:latin typeface="Arial"/>
          <a:ea typeface="Arial"/>
          <a:cs typeface="Arial"/>
          <a:sym typeface="Arial"/>
        </a:defRPr>
      </a:lvl4pPr>
      <a:lvl5pPr defTabSz="457200">
        <a:defRPr sz="2400">
          <a:solidFill>
            <a:srgbClr val="662D91"/>
          </a:solidFill>
          <a:latin typeface="Arial"/>
          <a:ea typeface="Arial"/>
          <a:cs typeface="Arial"/>
          <a:sym typeface="Arial"/>
        </a:defRPr>
      </a:lvl5pPr>
      <a:lvl6pPr defTabSz="457200">
        <a:defRPr sz="2400">
          <a:solidFill>
            <a:srgbClr val="662D91"/>
          </a:solidFill>
          <a:latin typeface="Arial"/>
          <a:ea typeface="Arial"/>
          <a:cs typeface="Arial"/>
          <a:sym typeface="Arial"/>
        </a:defRPr>
      </a:lvl6pPr>
      <a:lvl7pPr defTabSz="457200">
        <a:defRPr sz="2400">
          <a:solidFill>
            <a:srgbClr val="662D91"/>
          </a:solidFill>
          <a:latin typeface="Arial"/>
          <a:ea typeface="Arial"/>
          <a:cs typeface="Arial"/>
          <a:sym typeface="Arial"/>
        </a:defRPr>
      </a:lvl7pPr>
      <a:lvl8pPr defTabSz="457200">
        <a:defRPr sz="2400">
          <a:solidFill>
            <a:srgbClr val="662D91"/>
          </a:solidFill>
          <a:latin typeface="Arial"/>
          <a:ea typeface="Arial"/>
          <a:cs typeface="Arial"/>
          <a:sym typeface="Arial"/>
        </a:defRPr>
      </a:lvl8pPr>
      <a:lvl9pPr defTabSz="457200">
        <a:defRPr sz="2400">
          <a:solidFill>
            <a:srgbClr val="662D91"/>
          </a:solidFill>
          <a:latin typeface="Arial"/>
          <a:ea typeface="Arial"/>
          <a:cs typeface="Arial"/>
          <a:sym typeface="Arial"/>
        </a:defRPr>
      </a:lvl9pPr>
    </p:titleStyle>
    <p:bodyStyle>
      <a:lvl1pPr marL="342900" indent="-342900" defTabSz="457200">
        <a:spcBef>
          <a:spcPts val="600"/>
        </a:spcBef>
        <a:buClr>
          <a:srgbClr val="940042"/>
        </a:buClr>
        <a:buSzPct val="100000"/>
        <a:buFont typeface="Arial"/>
        <a:buChar char="•"/>
        <a:defRPr sz="2000">
          <a:solidFill>
            <a:srgbClr val="464646"/>
          </a:solidFill>
          <a:latin typeface="Arial"/>
          <a:ea typeface="Arial"/>
          <a:cs typeface="Arial"/>
          <a:sym typeface="Arial"/>
        </a:defRPr>
      </a:lvl1pPr>
      <a:lvl2pPr marL="774700" indent="-317500" defTabSz="457200">
        <a:spcBef>
          <a:spcPts val="600"/>
        </a:spcBef>
        <a:buClr>
          <a:srgbClr val="940042"/>
        </a:buClr>
        <a:buSzPct val="100000"/>
        <a:buFont typeface="Arial"/>
        <a:buChar char="–"/>
        <a:defRPr sz="2000">
          <a:solidFill>
            <a:srgbClr val="464646"/>
          </a:solidFill>
          <a:latin typeface="Arial"/>
          <a:ea typeface="Arial"/>
          <a:cs typeface="Arial"/>
          <a:sym typeface="Arial"/>
        </a:defRPr>
      </a:lvl2pPr>
      <a:lvl3pPr marL="1200150" indent="-285750" defTabSz="457200">
        <a:spcBef>
          <a:spcPts val="600"/>
        </a:spcBef>
        <a:buClr>
          <a:srgbClr val="940042"/>
        </a:buClr>
        <a:buSzPct val="100000"/>
        <a:buFont typeface="Arial"/>
        <a:buChar char="•"/>
        <a:defRPr sz="2000">
          <a:solidFill>
            <a:srgbClr val="464646"/>
          </a:solidFill>
          <a:latin typeface="Arial"/>
          <a:ea typeface="Arial"/>
          <a:cs typeface="Arial"/>
          <a:sym typeface="Arial"/>
        </a:defRPr>
      </a:lvl3pPr>
      <a:lvl4pPr marL="1698171" indent="-326571" defTabSz="457200">
        <a:spcBef>
          <a:spcPts val="600"/>
        </a:spcBef>
        <a:buClr>
          <a:srgbClr val="940042"/>
        </a:buClr>
        <a:buSzPct val="100000"/>
        <a:buFont typeface="Arial"/>
        <a:buChar char="–"/>
        <a:defRPr sz="2000">
          <a:solidFill>
            <a:srgbClr val="464646"/>
          </a:solidFill>
          <a:latin typeface="Arial"/>
          <a:ea typeface="Arial"/>
          <a:cs typeface="Arial"/>
          <a:sym typeface="Arial"/>
        </a:defRPr>
      </a:lvl4pPr>
      <a:lvl5pPr marL="2155371" indent="-326571" defTabSz="457200">
        <a:spcBef>
          <a:spcPts val="600"/>
        </a:spcBef>
        <a:buClr>
          <a:srgbClr val="940042"/>
        </a:buClr>
        <a:buSzPct val="100000"/>
        <a:buFont typeface="Arial"/>
        <a:buChar char="»"/>
        <a:defRPr sz="2000">
          <a:solidFill>
            <a:srgbClr val="464646"/>
          </a:solidFill>
          <a:latin typeface="Arial"/>
          <a:ea typeface="Arial"/>
          <a:cs typeface="Arial"/>
          <a:sym typeface="Arial"/>
        </a:defRPr>
      </a:lvl5pPr>
      <a:lvl6pPr marL="2514600" indent="-228600" defTabSz="457200">
        <a:spcBef>
          <a:spcPts val="600"/>
        </a:spcBef>
        <a:buClr>
          <a:srgbClr val="940042"/>
        </a:buClr>
        <a:buSzPct val="100000"/>
        <a:buFont typeface="Arial"/>
        <a:buChar char="•"/>
        <a:defRPr sz="2000">
          <a:solidFill>
            <a:srgbClr val="464646"/>
          </a:solidFill>
          <a:latin typeface="Arial"/>
          <a:ea typeface="Arial"/>
          <a:cs typeface="Arial"/>
          <a:sym typeface="Arial"/>
        </a:defRPr>
      </a:lvl6pPr>
      <a:lvl7pPr marL="2971800" indent="-228600" defTabSz="457200">
        <a:spcBef>
          <a:spcPts val="600"/>
        </a:spcBef>
        <a:buClr>
          <a:srgbClr val="940042"/>
        </a:buClr>
        <a:buSzPct val="100000"/>
        <a:buFont typeface="Arial"/>
        <a:buChar char="•"/>
        <a:defRPr sz="2000">
          <a:solidFill>
            <a:srgbClr val="464646"/>
          </a:solidFill>
          <a:latin typeface="Arial"/>
          <a:ea typeface="Arial"/>
          <a:cs typeface="Arial"/>
          <a:sym typeface="Arial"/>
        </a:defRPr>
      </a:lvl7pPr>
      <a:lvl8pPr marL="3429000" indent="-228600" defTabSz="457200">
        <a:spcBef>
          <a:spcPts val="600"/>
        </a:spcBef>
        <a:buClr>
          <a:srgbClr val="940042"/>
        </a:buClr>
        <a:buSzPct val="100000"/>
        <a:buFont typeface="Arial"/>
        <a:buChar char="•"/>
        <a:defRPr sz="2000">
          <a:solidFill>
            <a:srgbClr val="464646"/>
          </a:solidFill>
          <a:latin typeface="Arial"/>
          <a:ea typeface="Arial"/>
          <a:cs typeface="Arial"/>
          <a:sym typeface="Arial"/>
        </a:defRPr>
      </a:lvl8pPr>
      <a:lvl9pPr marL="3886200" indent="-228600" defTabSz="457200">
        <a:spcBef>
          <a:spcPts val="600"/>
        </a:spcBef>
        <a:buClr>
          <a:srgbClr val="940042"/>
        </a:buClr>
        <a:buSzPct val="100000"/>
        <a:buFont typeface="Arial"/>
        <a:buChar char="•"/>
        <a:defRPr sz="2000">
          <a:solidFill>
            <a:srgbClr val="464646"/>
          </a:solidFill>
          <a:latin typeface="Arial"/>
          <a:ea typeface="Arial"/>
          <a:cs typeface="Arial"/>
          <a:sym typeface="Arial"/>
        </a:defRPr>
      </a:lvl9pPr>
    </p:bodyStyle>
    <p:otherStyle>
      <a:lvl1pPr>
        <a:defRPr u="sng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>
        <a:defRPr u="sng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>
        <a:defRPr u="sng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>
        <a:defRPr u="sng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>
        <a:defRPr u="sng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indent="2286000">
        <a:defRPr u="sng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indent="2743200">
        <a:defRPr u="sng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indent="3200400">
        <a:defRPr u="sng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indent="3657600">
        <a:defRPr u="sng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olgovernors.thekeysupport.com/the-governing-body/roles-on-the-governing-body/governing-body-chairs/chair-of-governors-regular-meetings-with-the-headteacher/?marker=content-body" TargetMode="External"/><Relationship Id="rId2" Type="http://schemas.openxmlformats.org/officeDocument/2006/relationships/hyperlink" Target="https://www.gov.uk/government/uploads/system/uploads/attachment_data/file/323830/leading-governors-the-role-of-the-chair-of-governors-in-schools-and-academie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xfrm>
            <a:off x="272143" y="903514"/>
            <a:ext cx="8501744" cy="97132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342900"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Support and challenge – striking the right balance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xfrm>
            <a:off x="435429" y="2620878"/>
            <a:ext cx="6581458" cy="683266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EEECE1"/>
                </a:solidFill>
              </a:rPr>
              <a:t>January 2018</a:t>
            </a:r>
          </a:p>
        </p:txBody>
      </p:sp>
      <p:sp>
        <p:nvSpPr>
          <p:cNvPr id="61" name="Shape 61"/>
          <p:cNvSpPr/>
          <p:nvPr/>
        </p:nvSpPr>
        <p:spPr>
          <a:xfrm>
            <a:off x="435429" y="2090014"/>
            <a:ext cx="6581458" cy="683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defTabSz="457200">
              <a:spcBef>
                <a:spcPts val="600"/>
              </a:spcBef>
              <a:defRPr sz="2000" b="1">
                <a:solidFill>
                  <a:srgbClr val="EEECE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EEECE1"/>
                </a:solidFill>
              </a:rPr>
              <a:t>Amy Cook, Head of Proactive Content, The Key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/>
          </p:cNvSpPr>
          <p:nvPr>
            <p:ph type="title"/>
          </p:nvPr>
        </p:nvSpPr>
        <p:spPr>
          <a:xfrm>
            <a:off x="448829" y="245909"/>
            <a:ext cx="7634834" cy="67392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62D91"/>
                </a:solidFill>
              </a:rPr>
              <a:t>Further reading </a:t>
            </a:r>
          </a:p>
        </p:txBody>
      </p:sp>
      <p:sp>
        <p:nvSpPr>
          <p:cNvPr id="100" name="Shape 100"/>
          <p:cNvSpPr>
            <a:spLocks noGrp="1"/>
          </p:cNvSpPr>
          <p:nvPr>
            <p:ph type="body" idx="1"/>
          </p:nvPr>
        </p:nvSpPr>
        <p:spPr>
          <a:xfrm>
            <a:off x="457199" y="1425599"/>
            <a:ext cx="8229601" cy="470056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46"/>
                </a:solidFill>
              </a:rPr>
              <a:t>NCTL resource on being a chair </a:t>
            </a:r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46"/>
                </a:solidFill>
                <a:hlinkClick r:id="rId2"/>
              </a:rPr>
              <a:t>https://www.gov.uk/government/uploads/system/uploads/attachment_data/file/323830/leading-governors-the-role-of-the-chair-of-governors-in-schools-and-academies.pdf</a:t>
            </a:r>
            <a:endParaRPr sz="2000">
              <a:solidFill>
                <a:srgbClr val="464646"/>
              </a:solidFill>
            </a:endParaRPr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000">
              <a:solidFill>
                <a:srgbClr val="464646"/>
              </a:solidFill>
            </a:endParaRPr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46"/>
                </a:solidFill>
              </a:rPr>
              <a:t>Setting an agenda for a headteacher/ chair meeting </a:t>
            </a:r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46"/>
                </a:solidFill>
                <a:hlinkClick r:id="rId3"/>
              </a:rPr>
              <a:t>https://schoolgovernors.thekeysupport.com/the-governing-body/roles-on-the-governing-body/governing-body-chairs/chair-of-governors-regular-meetings-with-the-headteacher/?marker=content-body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448829" y="245909"/>
            <a:ext cx="7634834" cy="67392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62D91"/>
                </a:solidFill>
              </a:rPr>
              <a:t>What this session will cover 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xfrm>
            <a:off x="457201" y="1425600"/>
            <a:ext cx="8142514" cy="15462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lvl="0" indent="-274320" defTabSz="365760">
              <a:lnSpc>
                <a:spcPct val="90000"/>
              </a:lnSpc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1600" b="1" dirty="0">
                <a:solidFill>
                  <a:srgbClr val="464646"/>
                </a:solidFill>
              </a:rPr>
              <a:t>How to be an effective critical friend </a:t>
            </a:r>
            <a:br>
              <a:rPr sz="1600" b="1" dirty="0">
                <a:solidFill>
                  <a:srgbClr val="464646"/>
                </a:solidFill>
              </a:rPr>
            </a:br>
            <a:endParaRPr sz="1600" b="1" dirty="0">
              <a:solidFill>
                <a:srgbClr val="464646"/>
              </a:solidFill>
            </a:endParaRPr>
          </a:p>
          <a:p>
            <a:pPr marL="274320" lvl="0" indent="-274320" defTabSz="365760">
              <a:lnSpc>
                <a:spcPct val="90000"/>
              </a:lnSpc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1600" b="1" dirty="0">
                <a:solidFill>
                  <a:srgbClr val="464646"/>
                </a:solidFill>
              </a:rPr>
              <a:t>Drawing a line between the strategic and operational </a:t>
            </a:r>
            <a:br>
              <a:rPr sz="1600" b="1" dirty="0">
                <a:solidFill>
                  <a:srgbClr val="464646"/>
                </a:solidFill>
              </a:rPr>
            </a:br>
            <a:endParaRPr sz="1600" b="1" dirty="0">
              <a:solidFill>
                <a:srgbClr val="464646"/>
              </a:solidFill>
            </a:endParaRPr>
          </a:p>
          <a:p>
            <a:pPr marL="274320" lvl="0" indent="-274320" defTabSz="365760">
              <a:lnSpc>
                <a:spcPct val="90000"/>
              </a:lnSpc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1600" b="1" dirty="0">
                <a:solidFill>
                  <a:srgbClr val="464646"/>
                </a:solidFill>
              </a:rPr>
              <a:t>Developing a strong relationship between the chair and the head </a:t>
            </a:r>
          </a:p>
          <a:p>
            <a:pPr marL="0" lvl="0" indent="0" defTabSz="365760">
              <a:lnSpc>
                <a:spcPct val="9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 b="1" dirty="0">
                <a:solidFill>
                  <a:srgbClr val="464646"/>
                </a:solidFill>
              </a:rPr>
              <a:t>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xfrm>
            <a:off x="448829" y="245909"/>
            <a:ext cx="7634834" cy="67392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62D91"/>
                </a:solidFill>
              </a:rPr>
              <a:t>Straw poll </a:t>
            </a:r>
          </a:p>
        </p:txBody>
      </p:sp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xfrm>
            <a:off x="457199" y="1112664"/>
            <a:ext cx="8229601" cy="5013500"/>
          </a:xfrm>
          <a:prstGeom prst="rect">
            <a:avLst/>
          </a:prstGeom>
        </p:spPr>
        <p:txBody>
          <a:bodyPr/>
          <a:lstStyle/>
          <a:p>
            <a:pPr marL="0" lvl="0" indent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dirty="0">
                <a:solidFill>
                  <a:srgbClr val="464646"/>
                </a:solidFill>
              </a:rPr>
              <a:t>Q. Would you say that as a chair you spend more time:</a:t>
            </a:r>
            <a:r>
              <a:rPr dirty="0">
                <a:solidFill>
                  <a:srgbClr val="464646"/>
                </a:solidFill>
              </a:rPr>
              <a:t/>
            </a:r>
            <a:br>
              <a:rPr dirty="0">
                <a:solidFill>
                  <a:srgbClr val="464646"/>
                </a:solidFill>
              </a:rPr>
            </a:br>
            <a:endParaRPr dirty="0">
              <a:solidFill>
                <a:srgbClr val="464646"/>
              </a:solidFill>
            </a:endParaRPr>
          </a:p>
          <a:p>
            <a:pPr marL="457200" lvl="0" indent="-457200">
              <a:lnSpc>
                <a:spcPct val="90000"/>
              </a:lnSpc>
              <a:buFontTx/>
              <a:buAutoNum type="alphaUcParenR"/>
              <a:defRPr sz="1800">
                <a:solidFill>
                  <a:srgbClr val="000000"/>
                </a:solidFill>
              </a:defRPr>
            </a:pPr>
            <a:r>
              <a:rPr dirty="0">
                <a:solidFill>
                  <a:srgbClr val="464646"/>
                </a:solidFill>
              </a:rPr>
              <a:t>Supporting your </a:t>
            </a:r>
            <a:r>
              <a:rPr lang="en-US" dirty="0" smtClean="0">
                <a:solidFill>
                  <a:srgbClr val="464646"/>
                </a:solidFill>
              </a:rPr>
              <a:t>headteacher</a:t>
            </a:r>
            <a:r>
              <a:rPr dirty="0" smtClean="0">
                <a:solidFill>
                  <a:srgbClr val="464646"/>
                </a:solidFill>
              </a:rPr>
              <a:t> </a:t>
            </a:r>
            <a:endParaRPr dirty="0">
              <a:solidFill>
                <a:srgbClr val="464646"/>
              </a:solidFill>
            </a:endParaRPr>
          </a:p>
          <a:p>
            <a:pPr marL="457200" lvl="0" indent="-457200">
              <a:lnSpc>
                <a:spcPct val="90000"/>
              </a:lnSpc>
              <a:buFontTx/>
              <a:buAutoNum type="alphaUcParenR"/>
              <a:defRPr sz="1800">
                <a:solidFill>
                  <a:srgbClr val="000000"/>
                </a:solidFill>
              </a:defRPr>
            </a:pPr>
            <a:r>
              <a:rPr dirty="0">
                <a:solidFill>
                  <a:srgbClr val="464646"/>
                </a:solidFill>
              </a:rPr>
              <a:t>Challenging </a:t>
            </a:r>
            <a:r>
              <a:rPr>
                <a:solidFill>
                  <a:srgbClr val="464646"/>
                </a:solidFill>
              </a:rPr>
              <a:t>your </a:t>
            </a:r>
            <a:r>
              <a:rPr lang="en-US" smtClean="0">
                <a:solidFill>
                  <a:srgbClr val="464646"/>
                </a:solidFill>
              </a:rPr>
              <a:t>headteacher</a:t>
            </a:r>
            <a:endParaRPr dirty="0">
              <a:solidFill>
                <a:srgbClr val="464646"/>
              </a:solidFill>
            </a:endParaRPr>
          </a:p>
          <a:p>
            <a:pPr marL="457200" lvl="0" indent="-457200">
              <a:lnSpc>
                <a:spcPct val="90000"/>
              </a:lnSpc>
              <a:buFontTx/>
              <a:buAutoNum type="alphaUcParenR"/>
              <a:defRPr sz="1800">
                <a:solidFill>
                  <a:srgbClr val="000000"/>
                </a:solidFill>
              </a:defRPr>
            </a:pPr>
            <a:r>
              <a:rPr dirty="0">
                <a:solidFill>
                  <a:srgbClr val="464646"/>
                </a:solidFill>
              </a:rPr>
              <a:t>I do both equally </a:t>
            </a:r>
          </a:p>
          <a:p>
            <a:pPr marL="457200" lvl="0" indent="-457200">
              <a:lnSpc>
                <a:spcPct val="90000"/>
              </a:lnSpc>
              <a:buFontTx/>
              <a:buAutoNum type="alphaUcParenR"/>
              <a:defRPr sz="1800">
                <a:solidFill>
                  <a:srgbClr val="000000"/>
                </a:solidFill>
              </a:defRPr>
            </a:pPr>
            <a:endParaRPr dirty="0">
              <a:solidFill>
                <a:srgbClr val="464646"/>
              </a:solidFill>
            </a:endParaRPr>
          </a:p>
          <a:p>
            <a:pPr marL="0" lvl="0" indent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dirty="0">
                <a:solidFill>
                  <a:srgbClr val="464646"/>
                </a:solidFill>
              </a:rPr>
              <a:t>Q. How confident are you that all your activities at school are strategic and not operational? </a:t>
            </a:r>
            <a:r>
              <a:rPr dirty="0">
                <a:solidFill>
                  <a:srgbClr val="464646"/>
                </a:solidFill>
              </a:rPr>
              <a:t/>
            </a:r>
            <a:br>
              <a:rPr dirty="0">
                <a:solidFill>
                  <a:srgbClr val="464646"/>
                </a:solidFill>
              </a:rPr>
            </a:br>
            <a:endParaRPr dirty="0">
              <a:solidFill>
                <a:srgbClr val="464646"/>
              </a:solidFill>
            </a:endParaRPr>
          </a:p>
          <a:p>
            <a:pPr marL="457200" lvl="0" indent="-457200">
              <a:lnSpc>
                <a:spcPct val="90000"/>
              </a:lnSpc>
              <a:buFontTx/>
              <a:buAutoNum type="alphaUcParenR"/>
              <a:defRPr sz="1800">
                <a:solidFill>
                  <a:srgbClr val="000000"/>
                </a:solidFill>
              </a:defRPr>
            </a:pPr>
            <a:r>
              <a:rPr dirty="0">
                <a:solidFill>
                  <a:srgbClr val="464646"/>
                </a:solidFill>
              </a:rPr>
              <a:t>Very </a:t>
            </a:r>
          </a:p>
          <a:p>
            <a:pPr marL="457200" lvl="0" indent="-457200">
              <a:lnSpc>
                <a:spcPct val="90000"/>
              </a:lnSpc>
              <a:buFontTx/>
              <a:buAutoNum type="alphaUcParenR"/>
              <a:defRPr sz="1800">
                <a:solidFill>
                  <a:srgbClr val="000000"/>
                </a:solidFill>
              </a:defRPr>
            </a:pPr>
            <a:r>
              <a:rPr dirty="0">
                <a:solidFill>
                  <a:srgbClr val="464646"/>
                </a:solidFill>
              </a:rPr>
              <a:t>It is impossible to completely avoid the operational but I think I do a pretty good job</a:t>
            </a:r>
          </a:p>
          <a:p>
            <a:pPr marL="457200" lvl="0" indent="-457200">
              <a:lnSpc>
                <a:spcPct val="90000"/>
              </a:lnSpc>
              <a:buFontTx/>
              <a:buAutoNum type="alphaUcParenR"/>
              <a:defRPr sz="1800">
                <a:solidFill>
                  <a:srgbClr val="000000"/>
                </a:solidFill>
              </a:defRPr>
            </a:pPr>
            <a:r>
              <a:rPr dirty="0">
                <a:solidFill>
                  <a:srgbClr val="464646"/>
                </a:solidFill>
              </a:rPr>
              <a:t>I worry that I am doing too much that could be considered to be </a:t>
            </a:r>
            <a:r>
              <a:rPr dirty="0" smtClean="0">
                <a:solidFill>
                  <a:srgbClr val="464646"/>
                </a:solidFill>
              </a:rPr>
              <a:t>operational </a:t>
            </a:r>
            <a:endParaRPr dirty="0">
              <a:solidFill>
                <a:srgbClr val="464646"/>
              </a:solidFill>
            </a:endParaRPr>
          </a:p>
          <a:p>
            <a:pPr lvl="0"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endParaRPr dirty="0">
              <a:solidFill>
                <a:srgbClr val="464646"/>
              </a:solidFill>
            </a:endParaRPr>
          </a:p>
          <a:p>
            <a:pPr marL="0" lvl="0" indent="0">
              <a:lnSpc>
                <a:spcPct val="9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dirty="0">
                <a:solidFill>
                  <a:srgbClr val="464646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48829" y="245909"/>
            <a:ext cx="7634834" cy="67392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62D91"/>
                </a:solidFill>
              </a:rPr>
              <a:t>Achieving a balance: how to get it right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453014" y="866311"/>
            <a:ext cx="8237972" cy="531573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2000">
              <a:solidFill>
                <a:srgbClr val="46464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b="1">
                <a:solidFill>
                  <a:srgbClr val="464646"/>
                </a:solidFill>
              </a:rPr>
              <a:t>Supportive challenge</a:t>
            </a:r>
            <a:r>
              <a:rPr sz="2000">
                <a:solidFill>
                  <a:srgbClr val="464646"/>
                </a:solidFill>
              </a:rPr>
              <a:t> - consider questioning in a smaller group initially and acknowledge achievements openly </a:t>
            </a:r>
            <a:br>
              <a:rPr sz="2000">
                <a:solidFill>
                  <a:srgbClr val="464646"/>
                </a:solidFill>
              </a:rPr>
            </a:br>
            <a:endParaRPr sz="2000">
              <a:solidFill>
                <a:srgbClr val="46464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b="1">
                <a:solidFill>
                  <a:srgbClr val="464646"/>
                </a:solidFill>
              </a:rPr>
              <a:t>Strong evidence base</a:t>
            </a:r>
            <a:r>
              <a:rPr sz="2000">
                <a:solidFill>
                  <a:srgbClr val="464646"/>
                </a:solidFill>
              </a:rPr>
              <a:t> - can you back-up your challenge?</a:t>
            </a:r>
            <a:br>
              <a:rPr sz="2000">
                <a:solidFill>
                  <a:srgbClr val="464646"/>
                </a:solidFill>
              </a:rPr>
            </a:br>
            <a:endParaRPr sz="2000">
              <a:solidFill>
                <a:srgbClr val="46464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b="1">
                <a:solidFill>
                  <a:srgbClr val="464646"/>
                </a:solidFill>
              </a:rPr>
              <a:t>Avoid any challenge becoming personal </a:t>
            </a:r>
            <a:r>
              <a:rPr sz="2000">
                <a:solidFill>
                  <a:srgbClr val="464646"/>
                </a:solidFill>
              </a:rPr>
              <a:t>- the head is accountable to the governing board and not just the chair. Make sure all governors question - not just you!</a:t>
            </a:r>
            <a:br>
              <a:rPr sz="2000">
                <a:solidFill>
                  <a:srgbClr val="464646"/>
                </a:solidFill>
              </a:rPr>
            </a:br>
            <a:r>
              <a:rPr sz="2000">
                <a:solidFill>
                  <a:srgbClr val="464646"/>
                </a:solidFill>
              </a:rPr>
              <a:t/>
            </a:r>
            <a:br>
              <a:rPr sz="2000">
                <a:solidFill>
                  <a:srgbClr val="464646"/>
                </a:solidFill>
              </a:rPr>
            </a:br>
            <a:r>
              <a:rPr sz="2000" b="1">
                <a:solidFill>
                  <a:srgbClr val="464646"/>
                </a:solidFill>
              </a:rPr>
              <a:t>Q to the room</a:t>
            </a:r>
            <a:r>
              <a:rPr sz="2000">
                <a:solidFill>
                  <a:srgbClr val="464646"/>
                </a:solidFill>
              </a:rPr>
              <a:t>: </a:t>
            </a:r>
            <a:r>
              <a:rPr sz="2000" i="1">
                <a:solidFill>
                  <a:srgbClr val="464646"/>
                </a:solidFill>
              </a:rPr>
              <a:t>Can anyone share some examples from their own experience? </a:t>
            </a:r>
          </a:p>
        </p:txBody>
      </p:sp>
      <p:pic>
        <p:nvPicPr>
          <p:cNvPr id="73" name="image4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70699" y="4574775"/>
            <a:ext cx="1602602" cy="138603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xfrm>
            <a:off x="448829" y="245909"/>
            <a:ext cx="7634834" cy="67392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662D91"/>
                </a:solidFill>
              </a:rPr>
              <a:t>Strategic vs operational: let’s look at some examples </a:t>
            </a:r>
          </a:p>
        </p:txBody>
      </p:sp>
      <p:sp>
        <p:nvSpPr>
          <p:cNvPr id="78" name="Shape 78"/>
          <p:cNvSpPr>
            <a:spLocks noGrp="1"/>
          </p:cNvSpPr>
          <p:nvPr>
            <p:ph type="body" idx="1"/>
          </p:nvPr>
        </p:nvSpPr>
        <p:spPr>
          <a:xfrm>
            <a:off x="457200" y="1000784"/>
            <a:ext cx="8229600" cy="4700565"/>
          </a:xfrm>
          <a:prstGeom prst="rect">
            <a:avLst/>
          </a:prstGeom>
        </p:spPr>
        <p:txBody>
          <a:bodyPr/>
          <a:lstStyle/>
          <a:p>
            <a:pPr marL="0" lvl="0" indent="0" defTabSz="388620">
              <a:spcBef>
                <a:spcPts val="500"/>
              </a:spcBef>
              <a:buNone/>
              <a:defRPr sz="1800">
                <a:solidFill>
                  <a:srgbClr val="000000"/>
                </a:solidFill>
              </a:defRPr>
            </a:pPr>
            <a:r>
              <a:rPr lang="en-US" sz="1700" b="1" dirty="0" smtClean="0">
                <a:solidFill>
                  <a:srgbClr val="464646"/>
                </a:solidFill>
              </a:rPr>
              <a:t>Q. </a:t>
            </a:r>
            <a:r>
              <a:rPr sz="1700" b="1" dirty="0" smtClean="0">
                <a:solidFill>
                  <a:srgbClr val="464646"/>
                </a:solidFill>
              </a:rPr>
              <a:t>Group </a:t>
            </a:r>
            <a:r>
              <a:rPr sz="1700" b="1" dirty="0">
                <a:solidFill>
                  <a:srgbClr val="464646"/>
                </a:solidFill>
              </a:rPr>
              <a:t>activity: what does the HT do and what does the GB </a:t>
            </a:r>
            <a:r>
              <a:rPr sz="1700" b="1" dirty="0" smtClean="0">
                <a:solidFill>
                  <a:srgbClr val="464646"/>
                </a:solidFill>
              </a:rPr>
              <a:t>do</a:t>
            </a:r>
            <a:r>
              <a:rPr lang="en-US" sz="1700" b="1" dirty="0" smtClean="0">
                <a:solidFill>
                  <a:srgbClr val="464646"/>
                </a:solidFill>
              </a:rPr>
              <a:t> in eac</a:t>
            </a:r>
            <a:r>
              <a:rPr lang="en-US" sz="1700" b="1" dirty="0" smtClean="0"/>
              <a:t>h scenario</a:t>
            </a:r>
            <a:r>
              <a:rPr sz="1700" b="1" dirty="0" smtClean="0">
                <a:solidFill>
                  <a:srgbClr val="464646"/>
                </a:solidFill>
              </a:rPr>
              <a:t>?</a:t>
            </a:r>
            <a:endParaRPr sz="1700" b="1" dirty="0">
              <a:solidFill>
                <a:srgbClr val="464646"/>
              </a:solidFill>
            </a:endParaRPr>
          </a:p>
          <a:p>
            <a:pPr marL="291465" lvl="0" indent="-291465" defTabSz="388620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endParaRPr sz="1700" dirty="0">
              <a:solidFill>
                <a:srgbClr val="464646"/>
              </a:solidFill>
            </a:endParaRPr>
          </a:p>
          <a:p>
            <a:pPr marL="291465" lvl="0" indent="-291465" defTabSz="388620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1700" dirty="0">
                <a:solidFill>
                  <a:srgbClr val="464646"/>
                </a:solidFill>
              </a:rPr>
              <a:t>Introducing split-year classes</a:t>
            </a:r>
          </a:p>
          <a:p>
            <a:pPr marL="291465" lvl="0" indent="-291465" defTabSz="388620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1700" dirty="0">
                <a:solidFill>
                  <a:srgbClr val="464646"/>
                </a:solidFill>
              </a:rPr>
              <a:t>Changing the way homework is given</a:t>
            </a:r>
          </a:p>
          <a:p>
            <a:pPr marL="291465" lvl="0" indent="-291465" defTabSz="388620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1700" dirty="0">
                <a:solidFill>
                  <a:srgbClr val="464646"/>
                </a:solidFill>
              </a:rPr>
              <a:t>Ensuring health and safety inspections are carried out</a:t>
            </a:r>
          </a:p>
          <a:p>
            <a:pPr marL="291465" lvl="0" indent="-291465" defTabSz="388620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1700" dirty="0">
                <a:solidFill>
                  <a:srgbClr val="464646"/>
                </a:solidFill>
              </a:rPr>
              <a:t>Writing and approving policies</a:t>
            </a:r>
          </a:p>
          <a:p>
            <a:pPr marL="0" lvl="0" indent="0" defTabSz="38862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1700" dirty="0">
              <a:solidFill>
                <a:srgbClr val="464646"/>
              </a:solidFill>
            </a:endParaRPr>
          </a:p>
          <a:p>
            <a:pPr marL="0" lvl="0" indent="0" defTabSz="38862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00" dirty="0">
                <a:solidFill>
                  <a:srgbClr val="464646"/>
                </a:solidFill>
              </a:rPr>
              <a:t>Q. </a:t>
            </a:r>
            <a:r>
              <a:rPr sz="1700" b="1" dirty="0">
                <a:solidFill>
                  <a:srgbClr val="464646"/>
                </a:solidFill>
              </a:rPr>
              <a:t>What are the signs that you might be getting too operational in a GB meeting? </a:t>
            </a:r>
          </a:p>
          <a:p>
            <a:pPr marL="0" lvl="0" indent="0" defTabSz="38862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1700" dirty="0">
              <a:solidFill>
                <a:srgbClr val="464646"/>
              </a:solidFill>
            </a:endParaRPr>
          </a:p>
          <a:p>
            <a:pPr marL="0" lvl="0" indent="0" defTabSz="38862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00" dirty="0">
                <a:solidFill>
                  <a:srgbClr val="464646"/>
                </a:solidFill>
              </a:rPr>
              <a:t>Q. I</a:t>
            </a:r>
            <a:r>
              <a:rPr sz="1700" b="1" dirty="0">
                <a:solidFill>
                  <a:srgbClr val="464646"/>
                </a:solidFill>
              </a:rPr>
              <a:t>s there any occasion when you might have to blur the line and become operationally involved? </a:t>
            </a:r>
          </a:p>
          <a:p>
            <a:pPr marL="0" lvl="0" indent="0" defTabSz="38862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1700" dirty="0">
              <a:solidFill>
                <a:srgbClr val="464646"/>
              </a:solidFill>
            </a:endParaRPr>
          </a:p>
          <a:p>
            <a:pPr marL="0" lvl="0" indent="0" defTabSz="38862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1700" dirty="0">
              <a:solidFill>
                <a:srgbClr val="464646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448829" y="245909"/>
            <a:ext cx="7634834" cy="673921"/>
          </a:xfrm>
          <a:prstGeom prst="rect">
            <a:avLst/>
          </a:prstGeom>
        </p:spPr>
        <p:txBody>
          <a:bodyPr>
            <a:noAutofit/>
          </a:bodyPr>
          <a:lstStyle>
            <a:lvl1pPr defTabSz="393192">
              <a:defRPr sz="2064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662D91"/>
                </a:solidFill>
              </a:rPr>
              <a:t>Strategic vs operational – top tips to focus on strategic outcomes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448829" y="1043355"/>
            <a:ext cx="8237971" cy="5082810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1800" b="1" dirty="0" smtClean="0">
                <a:solidFill>
                  <a:srgbClr val="000000"/>
                </a:solidFill>
              </a:rPr>
              <a:t>Always ask these questions: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lang="en-US" sz="2000" dirty="0" smtClean="0">
              <a:solidFill>
                <a:srgbClr val="46464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 smtClean="0">
                <a:solidFill>
                  <a:srgbClr val="464646"/>
                </a:solidFill>
              </a:rPr>
              <a:t>Will </a:t>
            </a:r>
            <a:r>
              <a:rPr sz="2000" dirty="0">
                <a:solidFill>
                  <a:srgbClr val="464646"/>
                </a:solidFill>
              </a:rPr>
              <a:t>this action improve pupil progress and attainment across the board?</a:t>
            </a:r>
            <a:br>
              <a:rPr sz="2000" dirty="0">
                <a:solidFill>
                  <a:srgbClr val="464646"/>
                </a:solidFill>
              </a:rPr>
            </a:br>
            <a:endParaRPr sz="2000" dirty="0">
              <a:solidFill>
                <a:srgbClr val="46464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464646"/>
                </a:solidFill>
              </a:rPr>
              <a:t>Is it financially viable/do more funds need to be directed at it?</a:t>
            </a:r>
            <a:br>
              <a:rPr sz="2000" dirty="0">
                <a:solidFill>
                  <a:srgbClr val="464646"/>
                </a:solidFill>
              </a:rPr>
            </a:br>
            <a:endParaRPr sz="2000" dirty="0">
              <a:solidFill>
                <a:srgbClr val="46464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464646"/>
                </a:solidFill>
              </a:rPr>
              <a:t>Have the reasons for this action been properly communicated to staff, parents and pupils?</a:t>
            </a:r>
            <a:br>
              <a:rPr sz="2000" dirty="0">
                <a:solidFill>
                  <a:srgbClr val="464646"/>
                </a:solidFill>
              </a:rPr>
            </a:br>
            <a:endParaRPr sz="2000" dirty="0">
              <a:solidFill>
                <a:srgbClr val="46464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 dirty="0">
                <a:solidFill>
                  <a:srgbClr val="464646"/>
                </a:solidFill>
              </a:rPr>
              <a:t>What measures are in place to evaluate the effectiveness of this action?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title"/>
          </p:nvPr>
        </p:nvSpPr>
        <p:spPr>
          <a:xfrm>
            <a:off x="448829" y="245909"/>
            <a:ext cx="7634834" cy="67392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662D91"/>
                </a:solidFill>
              </a:rPr>
              <a:t>Tips for developing a strong </a:t>
            </a:r>
            <a:r>
              <a:rPr lang="en-US" sz="2400" dirty="0" smtClean="0">
                <a:solidFill>
                  <a:srgbClr val="662D91"/>
                </a:solidFill>
              </a:rPr>
              <a:t>HT/chair </a:t>
            </a:r>
            <a:r>
              <a:rPr sz="2400" dirty="0" smtClean="0">
                <a:solidFill>
                  <a:srgbClr val="662D91"/>
                </a:solidFill>
              </a:rPr>
              <a:t>relationship</a:t>
            </a:r>
            <a:endParaRPr sz="2400" dirty="0">
              <a:solidFill>
                <a:srgbClr val="662D91"/>
              </a:solidFill>
            </a:endParaRPr>
          </a:p>
        </p:txBody>
      </p:sp>
      <p:sp>
        <p:nvSpPr>
          <p:cNvPr id="88" name="Shape 88"/>
          <p:cNvSpPr>
            <a:spLocks noGrp="1"/>
          </p:cNvSpPr>
          <p:nvPr>
            <p:ph type="body" idx="1"/>
          </p:nvPr>
        </p:nvSpPr>
        <p:spPr>
          <a:xfrm>
            <a:off x="457200" y="3365074"/>
            <a:ext cx="8229600" cy="2478874"/>
          </a:xfrm>
          <a:prstGeom prst="rect">
            <a:avLst/>
          </a:prstGeom>
        </p:spPr>
        <p:txBody>
          <a:bodyPr/>
          <a:lstStyle/>
          <a:p>
            <a:pPr marL="0" lvl="0" indent="0">
              <a:lnSpc>
                <a:spcPct val="8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46"/>
                </a:solidFill>
              </a:rPr>
              <a:t>T</a:t>
            </a:r>
            <a:r>
              <a:rPr sz="2000" b="1">
                <a:solidFill>
                  <a:srgbClr val="464646"/>
                </a:solidFill>
              </a:rPr>
              <a:t>actical </a:t>
            </a:r>
            <a:endParaRPr sz="2000">
              <a:solidFill>
                <a:srgbClr val="464646"/>
              </a:solidFill>
            </a:endParaRPr>
          </a:p>
          <a:p>
            <a:pPr marL="0" lvl="0" indent="0">
              <a:lnSpc>
                <a:spcPct val="8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sz="2000">
              <a:solidFill>
                <a:srgbClr val="464646"/>
              </a:solidFill>
            </a:endParaRP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46"/>
                </a:solidFill>
              </a:rPr>
              <a:t>Effective and regular communication</a:t>
            </a: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46"/>
                </a:solidFill>
              </a:rPr>
              <a:t>Confidentiality </a:t>
            </a: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46"/>
                </a:solidFill>
              </a:rPr>
              <a:t>Positivity and gratitude </a:t>
            </a: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46"/>
                </a:solidFill>
              </a:rPr>
              <a:t>Regular check ins in the run up to performance reviews </a:t>
            </a:r>
          </a:p>
          <a:p>
            <a:pPr lvl="0">
              <a:lnSpc>
                <a:spcPct val="80000"/>
              </a:lnSpc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46"/>
                </a:solidFill>
              </a:rPr>
              <a:t>Brief pre-meets before full GB meetings</a:t>
            </a:r>
          </a:p>
        </p:txBody>
      </p:sp>
      <p:sp>
        <p:nvSpPr>
          <p:cNvPr id="89" name="Shape 89"/>
          <p:cNvSpPr/>
          <p:nvPr/>
        </p:nvSpPr>
        <p:spPr>
          <a:xfrm>
            <a:off x="502023" y="841613"/>
            <a:ext cx="7736542" cy="2478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 defTabSz="434340">
              <a:spcBef>
                <a:spcPts val="500"/>
              </a:spcBef>
            </a:pPr>
            <a:r>
              <a:rPr sz="1900" b="1">
                <a:solidFill>
                  <a:srgbClr val="464646"/>
                </a:solidFill>
                <a:latin typeface="Arial"/>
                <a:ea typeface="Arial"/>
                <a:cs typeface="Arial"/>
                <a:sym typeface="Arial"/>
              </a:rPr>
              <a:t>Strategic </a:t>
            </a:r>
          </a:p>
          <a:p>
            <a:pPr lvl="0" defTabSz="434340">
              <a:spcBef>
                <a:spcPts val="500"/>
              </a:spcBef>
            </a:pPr>
            <a:endParaRPr sz="1900">
              <a:solidFill>
                <a:srgbClr val="46464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5754" lvl="0" indent="-325754" defTabSz="434340">
              <a:spcBef>
                <a:spcPts val="500"/>
              </a:spcBef>
              <a:buClr>
                <a:srgbClr val="940042"/>
              </a:buClr>
              <a:buSzPct val="100000"/>
              <a:buFont typeface="Arial"/>
              <a:buChar char="•"/>
            </a:pPr>
            <a:r>
              <a:rPr sz="1900">
                <a:solidFill>
                  <a:srgbClr val="464646"/>
                </a:solidFill>
                <a:latin typeface="Arial"/>
                <a:ea typeface="Arial"/>
                <a:cs typeface="Arial"/>
                <a:sym typeface="Arial"/>
              </a:rPr>
              <a:t>Trust </a:t>
            </a:r>
          </a:p>
          <a:p>
            <a:pPr marL="325754" lvl="0" indent="-325754" defTabSz="434340">
              <a:spcBef>
                <a:spcPts val="500"/>
              </a:spcBef>
              <a:buClr>
                <a:srgbClr val="940042"/>
              </a:buClr>
              <a:buSzPct val="100000"/>
              <a:buFont typeface="Arial"/>
              <a:buChar char="•"/>
            </a:pPr>
            <a:r>
              <a:rPr sz="1900">
                <a:solidFill>
                  <a:srgbClr val="464646"/>
                </a:solidFill>
                <a:latin typeface="Arial"/>
                <a:ea typeface="Arial"/>
                <a:cs typeface="Arial"/>
                <a:sym typeface="Arial"/>
              </a:rPr>
              <a:t>Understand each other’s roles, priorities and motivations</a:t>
            </a:r>
          </a:p>
          <a:p>
            <a:pPr marL="325754" lvl="0" indent="-325754" defTabSz="434340">
              <a:spcBef>
                <a:spcPts val="500"/>
              </a:spcBef>
              <a:buClr>
                <a:srgbClr val="940042"/>
              </a:buClr>
              <a:buSzPct val="100000"/>
              <a:buFont typeface="Arial"/>
              <a:buChar char="•"/>
            </a:pPr>
            <a:r>
              <a:rPr sz="1900">
                <a:solidFill>
                  <a:srgbClr val="464646"/>
                </a:solidFill>
                <a:latin typeface="Arial"/>
                <a:ea typeface="Arial"/>
                <a:cs typeface="Arial"/>
                <a:sym typeface="Arial"/>
              </a:rPr>
              <a:t>Professional relationship (not overly familiar) </a:t>
            </a:r>
          </a:p>
          <a:p>
            <a:pPr marL="325754" lvl="0" indent="-325754" defTabSz="434340">
              <a:spcBef>
                <a:spcPts val="500"/>
              </a:spcBef>
              <a:buClr>
                <a:srgbClr val="940042"/>
              </a:buClr>
              <a:buSzPct val="100000"/>
              <a:buFont typeface="Arial"/>
              <a:buChar char="•"/>
            </a:pPr>
            <a:r>
              <a:rPr sz="1900">
                <a:solidFill>
                  <a:srgbClr val="464646"/>
                </a:solidFill>
                <a:latin typeface="Arial"/>
                <a:ea typeface="Arial"/>
                <a:cs typeface="Arial"/>
                <a:sym typeface="Arial"/>
              </a:rPr>
              <a:t>Align expectations and vision from the start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xfrm>
            <a:off x="448829" y="245909"/>
            <a:ext cx="7634834" cy="67392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62D91"/>
                </a:solidFill>
              </a:rPr>
              <a:t>Evaluating your own relationship with the headteacher </a:t>
            </a:r>
          </a:p>
        </p:txBody>
      </p:sp>
      <p:sp>
        <p:nvSpPr>
          <p:cNvPr id="92" name="Shape 92"/>
          <p:cNvSpPr>
            <a:spLocks noGrp="1"/>
          </p:cNvSpPr>
          <p:nvPr>
            <p:ph type="body" idx="1"/>
          </p:nvPr>
        </p:nvSpPr>
        <p:spPr>
          <a:xfrm>
            <a:off x="457199" y="1425599"/>
            <a:ext cx="8229601" cy="4700565"/>
          </a:xfrm>
          <a:prstGeom prst="rect">
            <a:avLst/>
          </a:prstGeom>
        </p:spPr>
        <p:txBody>
          <a:bodyPr/>
          <a:lstStyle/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 b="1">
                <a:solidFill>
                  <a:srgbClr val="464646"/>
                </a:solidFill>
              </a:rPr>
              <a:t>In partners or small groups discuss the following questions:</a:t>
            </a:r>
            <a:r>
              <a:rPr sz="2000">
                <a:solidFill>
                  <a:srgbClr val="464646"/>
                </a:solidFill>
              </a:rPr>
              <a:t/>
            </a:r>
            <a:br>
              <a:rPr sz="2000">
                <a:solidFill>
                  <a:srgbClr val="464646"/>
                </a:solidFill>
              </a:rPr>
            </a:br>
            <a:endParaRPr sz="2000">
              <a:solidFill>
                <a:srgbClr val="46464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46"/>
                </a:solidFill>
              </a:rPr>
              <a:t>Explore your expectations of the relationship with the headteacher. Are they the same or are you each making different assumptions?</a:t>
            </a:r>
            <a:br>
              <a:rPr sz="2000">
                <a:solidFill>
                  <a:srgbClr val="464646"/>
                </a:solidFill>
              </a:rPr>
            </a:br>
            <a:endParaRPr sz="2000">
              <a:solidFill>
                <a:srgbClr val="46464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46"/>
                </a:solidFill>
              </a:rPr>
              <a:t>Do the arrangements for keeping in touch suit both parties?</a:t>
            </a:r>
            <a:br>
              <a:rPr sz="2000">
                <a:solidFill>
                  <a:srgbClr val="464646"/>
                </a:solidFill>
              </a:rPr>
            </a:br>
            <a:endParaRPr sz="2000">
              <a:solidFill>
                <a:srgbClr val="46464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46"/>
                </a:solidFill>
              </a:rPr>
              <a:t>How effective is your critical friendship? Could it be improved?</a:t>
            </a:r>
            <a:br>
              <a:rPr sz="2000">
                <a:solidFill>
                  <a:srgbClr val="464646"/>
                </a:solidFill>
              </a:rPr>
            </a:br>
            <a:endParaRPr sz="2000">
              <a:solidFill>
                <a:srgbClr val="46464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46"/>
                </a:solidFill>
              </a:rPr>
              <a:t>In which areas of work would you and the headteacher benefit from joint training?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xfrm>
            <a:off x="448829" y="245909"/>
            <a:ext cx="7634834" cy="67392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62D91"/>
                </a:solidFill>
              </a:rPr>
              <a:t>What a headteacher ultimately wants from you</a:t>
            </a:r>
          </a:p>
        </p:txBody>
      </p:sp>
      <p:sp>
        <p:nvSpPr>
          <p:cNvPr id="95" name="Shape 95"/>
          <p:cNvSpPr>
            <a:spLocks noGrp="1"/>
          </p:cNvSpPr>
          <p:nvPr>
            <p:ph type="body" idx="1"/>
          </p:nvPr>
        </p:nvSpPr>
        <p:spPr>
          <a:xfrm>
            <a:off x="457199" y="1425599"/>
            <a:ext cx="8229601" cy="4700565"/>
          </a:xfrm>
          <a:prstGeom prst="rect">
            <a:avLst/>
          </a:prstGeom>
        </p:spPr>
        <p:txBody>
          <a:bodyPr/>
          <a:lstStyle/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 b="1">
                <a:solidFill>
                  <a:srgbClr val="464646"/>
                </a:solidFill>
              </a:rPr>
              <a:t>A chair is a: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46"/>
                </a:solidFill>
              </a:rPr>
              <a:t>Coach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46"/>
                </a:solidFill>
              </a:rPr>
              <a:t>Critical friend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46"/>
                </a:solidFill>
              </a:rPr>
              <a:t>Source of external information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46"/>
                </a:solidFill>
              </a:rPr>
              <a:t>Impartial volunteer not employed by the school (e.g. parental complaints)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000">
              <a:solidFill>
                <a:srgbClr val="464646"/>
              </a:solidFill>
            </a:endParaRPr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 b="1">
                <a:solidFill>
                  <a:srgbClr val="464646"/>
                </a:solidFill>
              </a:rPr>
              <a:t>A chair is not: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46"/>
                </a:solidFill>
              </a:rPr>
              <a:t>A lone wolf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46"/>
                </a:solidFill>
              </a:rPr>
              <a:t>Antagonist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64646"/>
                </a:solidFill>
              </a:rPr>
              <a:t>The line manager of the headteacher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1" build="p" animBg="1" advAuto="0"/>
    </p:bld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788A"/>
      </a:accent1>
      <a:accent2>
        <a:srgbClr val="8B0E04"/>
      </a:accent2>
      <a:accent3>
        <a:srgbClr val="0092CF"/>
      </a:accent3>
      <a:accent4>
        <a:srgbClr val="652D89"/>
      </a:accent4>
      <a:accent5>
        <a:srgbClr val="B1005D"/>
      </a:accent5>
      <a:accent6>
        <a:srgbClr val="50B848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788A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788A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788A"/>
      </a:accent1>
      <a:accent2>
        <a:srgbClr val="8B0E04"/>
      </a:accent2>
      <a:accent3>
        <a:srgbClr val="0092CF"/>
      </a:accent3>
      <a:accent4>
        <a:srgbClr val="652D89"/>
      </a:accent4>
      <a:accent5>
        <a:srgbClr val="B1005D"/>
      </a:accent5>
      <a:accent6>
        <a:srgbClr val="50B848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788A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788A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619</Words>
  <Application>Microsoft Office PowerPoint</Application>
  <PresentationFormat>On-screen Show (4:3)</PresentationFormat>
  <Paragraphs>109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Default</vt:lpstr>
      <vt:lpstr>Support and challenge – striking the right balance</vt:lpstr>
      <vt:lpstr>What this session will cover </vt:lpstr>
      <vt:lpstr>Straw poll </vt:lpstr>
      <vt:lpstr>Achieving a balance: how to get it right</vt:lpstr>
      <vt:lpstr>Strategic vs operational: let’s look at some examples </vt:lpstr>
      <vt:lpstr>Strategic vs operational – top tips to focus on strategic outcomes</vt:lpstr>
      <vt:lpstr>Tips for developing a strong HT/chair relationship</vt:lpstr>
      <vt:lpstr>Evaluating your own relationship with the headteacher </vt:lpstr>
      <vt:lpstr>What a headteacher ultimately wants from you</vt:lpstr>
      <vt:lpstr>Further reading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and challenge – striking the right balance</dc:title>
  <dc:creator>Amy Cook</dc:creator>
  <cp:lastModifiedBy>Amy Cook</cp:lastModifiedBy>
  <cp:revision>3</cp:revision>
  <dcterms:modified xsi:type="dcterms:W3CDTF">2018-01-15T17:08:07Z</dcterms:modified>
</cp:coreProperties>
</file>