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9" r:id="rId3"/>
    <p:sldId id="258" r:id="rId4"/>
    <p:sldId id="271" r:id="rId5"/>
    <p:sldId id="272" r:id="rId6"/>
    <p:sldId id="259" r:id="rId7"/>
    <p:sldId id="270" r:id="rId8"/>
    <p:sldId id="273" r:id="rId9"/>
  </p:sldIdLst>
  <p:sldSz cx="12192000" cy="6858000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2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5386" autoAdjust="0"/>
  </p:normalViewPr>
  <p:slideViewPr>
    <p:cSldViewPr snapToGrid="0">
      <p:cViewPr varScale="1">
        <p:scale>
          <a:sx n="88" d="100"/>
          <a:sy n="88" d="100"/>
        </p:scale>
        <p:origin x="1338" y="84"/>
      </p:cViewPr>
      <p:guideLst/>
    </p:cSldViewPr>
  </p:slideViewPr>
  <p:outlineViewPr>
    <p:cViewPr>
      <p:scale>
        <a:sx n="33" d="100"/>
        <a:sy n="33" d="100"/>
      </p:scale>
      <p:origin x="0" y="-245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616DC-CD35-40EF-B397-BAF0B040A813}" type="datetimeFigureOut">
              <a:rPr lang="en-GB" smtClean="0"/>
              <a:t>07/10/2017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98F5C-4F9B-4C80-BA95-E6CAD9D11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401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1915595-F754-4BA8-85E3-AF1BF3BCDE0F}" type="datetimeFigureOut">
              <a:rPr lang="en-GB"/>
              <a:pPr>
                <a:defRPr/>
              </a:pPr>
              <a:t>07/10/2017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56895EB-A0FB-4EC0-A493-834313A30B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671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6895EB-A0FB-4EC0-A493-834313A30BBE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732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6895EB-A0FB-4EC0-A493-834313A30BBE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83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6895EB-A0FB-4EC0-A493-834313A30BBE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244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6895EB-A0FB-4EC0-A493-834313A30BBE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619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6895EB-A0FB-4EC0-A493-834313A30BBE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985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29689-3DB9-4FE8-ABEB-73A47E2235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404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20148-3415-465A-8CBE-4A033F0295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932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AC914-B3D1-49D5-A968-52E1ACB5AE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329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AB426-CE01-4AB0-8A0B-AB013524AB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990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AF032-402E-43CF-80D5-5CB567230D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467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336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7336" y="1825625"/>
            <a:ext cx="57531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2861-2088-4A76-9DFE-2BF7F56118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56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787B3-FC3A-4DEF-84E0-F9D07A230C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73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A4F87-D4FE-44D8-99ED-92E73B34BD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16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D0F95-BE51-45E0-BB15-79F72CF1A3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426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B91BA-2CAE-473C-AB35-E476808764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92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969D3-A9F1-4F9C-B80B-34BD0FC707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219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90439" y="171451"/>
            <a:ext cx="8012868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63563" y="1825625"/>
            <a:ext cx="110871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283325"/>
            <a:ext cx="30400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05B7BDA-0A31-42C4-912D-6DA5ACEB5A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29" name="Rectangle 2"/>
          <p:cNvSpPr>
            <a:spLocks noChangeArrowheads="1"/>
          </p:cNvSpPr>
          <p:nvPr userDrawn="1"/>
        </p:nvSpPr>
        <p:spPr bwMode="auto">
          <a:xfrm>
            <a:off x="0" y="6605588"/>
            <a:ext cx="12192000" cy="204787"/>
          </a:xfrm>
          <a:prstGeom prst="rect">
            <a:avLst/>
          </a:prstGeom>
          <a:solidFill>
            <a:srgbClr val="12275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ADB6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0" name="Rectangle 3"/>
          <p:cNvSpPr>
            <a:spLocks noChangeArrowheads="1"/>
          </p:cNvSpPr>
          <p:nvPr userDrawn="1"/>
        </p:nvSpPr>
        <p:spPr bwMode="auto">
          <a:xfrm>
            <a:off x="-3175" y="6810375"/>
            <a:ext cx="12195175" cy="46038"/>
          </a:xfrm>
          <a:prstGeom prst="rect">
            <a:avLst/>
          </a:prstGeom>
          <a:solidFill>
            <a:srgbClr val="FA00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pic>
        <p:nvPicPr>
          <p:cNvPr id="8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8449" y="177800"/>
            <a:ext cx="1299808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95" y="177800"/>
            <a:ext cx="1488539" cy="108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anose="020F05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anose="020F05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anose="020F05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anose="020F05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122756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122756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122756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122756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12275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tsp.ac.uk/" TargetMode="External"/><Relationship Id="rId2" Type="http://schemas.openxmlformats.org/officeDocument/2006/relationships/hyperlink" Target="http://www.netsp.co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4988" y="1122363"/>
            <a:ext cx="11360150" cy="2387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NPQs: A curriculum for leadership and learning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350" y="3886200"/>
            <a:ext cx="10895013" cy="1655763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defRPr/>
            </a:pPr>
            <a:r>
              <a:rPr lang="en-GB" sz="3600" dirty="0" smtClean="0"/>
              <a:t>Dr Anna Reid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3600" dirty="0" smtClean="0"/>
              <a:t>Newcastle University North Leadership Centre</a:t>
            </a:r>
            <a:endParaRPr lang="en-GB" sz="36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GB" sz="3600" dirty="0" smtClean="0"/>
              <a:t>SCHOOLS NorthEast Summit, October </a:t>
            </a:r>
            <a:r>
              <a:rPr lang="en-GB" sz="3600" dirty="0" smtClean="0"/>
              <a:t>2017</a:t>
            </a:r>
            <a:endParaRPr lang="en-GB" sz="36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82F016-8BFB-4A77-A707-E9B82DC50D09}" type="slidenum">
              <a:rPr lang="en-GB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Context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0DDC26-B7F6-4653-8190-8D2E082034D6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4068" y="1825625"/>
            <a:ext cx="11645659" cy="4351338"/>
          </a:xfrm>
        </p:spPr>
        <p:txBody>
          <a:bodyPr/>
          <a:lstStyle/>
          <a:p>
            <a:pPr marL="0" indent="0">
              <a:buNone/>
            </a:pPr>
            <a:r>
              <a:rPr lang="en-GB" altLang="en-US" dirty="0">
                <a:sym typeface="Wingdings" panose="05000000000000000000" pitchFamily="2" charset="2"/>
              </a:rPr>
              <a:t> </a:t>
            </a:r>
            <a:r>
              <a:rPr lang="en-GB" altLang="en-US" dirty="0" smtClean="0">
                <a:sym typeface="Wingdings" panose="05000000000000000000" pitchFamily="2" charset="2"/>
              </a:rPr>
              <a:t>NCTL, </a:t>
            </a:r>
            <a:r>
              <a:rPr lang="en-GB" altLang="en-US" dirty="0">
                <a:sym typeface="Wingdings" panose="05000000000000000000" pitchFamily="2" charset="2"/>
              </a:rPr>
              <a:t> </a:t>
            </a:r>
            <a:r>
              <a:rPr lang="en-GB" altLang="en-US" dirty="0" err="1" smtClean="0">
                <a:sym typeface="Wingdings" panose="05000000000000000000" pitchFamily="2" charset="2"/>
              </a:rPr>
              <a:t>DfE</a:t>
            </a:r>
            <a:endParaRPr lang="en-GB" alt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altLang="en-US" dirty="0">
                <a:sym typeface="Wingdings" panose="05000000000000000000" pitchFamily="2" charset="2"/>
              </a:rPr>
              <a:t> Licensee status,  Provider status</a:t>
            </a:r>
          </a:p>
          <a:p>
            <a:pPr>
              <a:buFont typeface="Wingdings" panose="05000000000000000000" pitchFamily="2" charset="2"/>
              <a:buChar char="û"/>
            </a:pPr>
            <a:r>
              <a:rPr lang="en-GB" altLang="en-US" dirty="0">
                <a:sym typeface="Wingdings" panose="05000000000000000000" pitchFamily="2" charset="2"/>
              </a:rPr>
              <a:t> 28 Regional licensees,  Unlimited number of providers</a:t>
            </a:r>
          </a:p>
          <a:p>
            <a:pPr>
              <a:buFont typeface="Wingdings" panose="05000000000000000000" pitchFamily="2" charset="2"/>
              <a:buChar char="û"/>
            </a:pPr>
            <a:r>
              <a:rPr lang="en-GB" altLang="en-US" dirty="0">
                <a:sym typeface="Wingdings" panose="05000000000000000000" pitchFamily="2" charset="2"/>
              </a:rPr>
              <a:t> Final assessment through EMLC,  Providers responsible for final </a:t>
            </a:r>
            <a:r>
              <a:rPr lang="en-GB" altLang="en-US" dirty="0" smtClean="0">
                <a:sym typeface="Wingdings" panose="05000000000000000000" pitchFamily="2" charset="2"/>
              </a:rPr>
              <a:t>assessment</a:t>
            </a:r>
          </a:p>
          <a:p>
            <a:pPr marL="0" indent="0">
              <a:buNone/>
            </a:pPr>
            <a:endParaRPr lang="en-GB" alt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altLang="en-US" dirty="0">
                <a:sym typeface="Wingdings" panose="05000000000000000000" pitchFamily="2" charset="2"/>
              </a:rPr>
              <a:t> Modules, competencies and level indicators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altLang="en-US" dirty="0" smtClean="0">
                <a:sym typeface="Wingdings" panose="05000000000000000000" pitchFamily="2" charset="2"/>
              </a:rPr>
              <a:t>Six content </a:t>
            </a:r>
            <a:r>
              <a:rPr lang="en-GB" altLang="en-US" dirty="0">
                <a:sym typeface="Wingdings" panose="05000000000000000000" pitchFamily="2" charset="2"/>
              </a:rPr>
              <a:t>areas, </a:t>
            </a:r>
            <a:r>
              <a:rPr lang="en-GB" altLang="en-US" dirty="0" smtClean="0">
                <a:sym typeface="Wingdings" panose="05000000000000000000" pitchFamily="2" charset="2"/>
              </a:rPr>
              <a:t>seven learning </a:t>
            </a:r>
            <a:r>
              <a:rPr lang="en-GB" altLang="en-US" dirty="0">
                <a:sym typeface="Wingdings" panose="05000000000000000000" pitchFamily="2" charset="2"/>
              </a:rPr>
              <a:t>behaviours and prescribed </a:t>
            </a:r>
            <a:r>
              <a:rPr lang="en-GB" altLang="en-US" dirty="0" smtClean="0">
                <a:sym typeface="Wingdings" panose="05000000000000000000" pitchFamily="2" charset="2"/>
              </a:rPr>
              <a:t>supporting evidence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altLang="en-US" dirty="0" smtClean="0">
                <a:sym typeface="Wingdings" panose="05000000000000000000" pitchFamily="2" charset="2"/>
              </a:rPr>
              <a:t>Focus on disadvantaged </a:t>
            </a:r>
            <a:r>
              <a:rPr lang="en-GB" altLang="en-US" dirty="0" smtClean="0">
                <a:sym typeface="Wingdings" panose="05000000000000000000" pitchFamily="2" charset="2"/>
              </a:rPr>
              <a:t>pupils, BME </a:t>
            </a:r>
            <a:r>
              <a:rPr lang="en-GB" altLang="en-US" dirty="0" smtClean="0">
                <a:sym typeface="Wingdings" panose="05000000000000000000" pitchFamily="2" charset="2"/>
              </a:rPr>
              <a:t>students and </a:t>
            </a:r>
            <a:r>
              <a:rPr lang="en-GB" altLang="en-US" dirty="0" smtClean="0">
                <a:sym typeface="Wingdings" panose="05000000000000000000" pitchFamily="2" charset="2"/>
              </a:rPr>
              <a:t>BME leaders</a:t>
            </a:r>
            <a:endParaRPr lang="en-GB" alt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6418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New provider status</a:t>
            </a:r>
            <a:endParaRPr lang="en-GB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0DDC26-B7F6-4653-8190-8D2E082034D6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altLang="en-US" dirty="0" smtClean="0">
                <a:sym typeface="Wingdings" panose="05000000000000000000" pitchFamily="2" charset="2"/>
              </a:rPr>
              <a:t> In-school </a:t>
            </a:r>
            <a:r>
              <a:rPr lang="en-GB" altLang="en-US" dirty="0" smtClean="0">
                <a:sym typeface="Wingdings" panose="05000000000000000000" pitchFamily="2" charset="2"/>
              </a:rPr>
              <a:t>initiative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altLang="en-US" dirty="0" smtClean="0">
                <a:sym typeface="Wingdings" panose="05000000000000000000" pitchFamily="2" charset="2"/>
              </a:rPr>
              <a:t> Placement school initiative (NPQH)</a:t>
            </a:r>
          </a:p>
          <a:p>
            <a:pPr marL="0" indent="0"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 Metrics-based outputs and outcomes</a:t>
            </a:r>
            <a:endParaRPr lang="en-GB" alt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altLang="en-US" dirty="0">
                <a:sym typeface="Wingdings" panose="05000000000000000000" pitchFamily="2" charset="2"/>
              </a:rPr>
              <a:t> </a:t>
            </a:r>
            <a:r>
              <a:rPr lang="en-GB" altLang="en-US" dirty="0" smtClean="0">
                <a:sym typeface="Wingdings" panose="05000000000000000000" pitchFamily="2" charset="2"/>
              </a:rPr>
              <a:t>Rigorous </a:t>
            </a:r>
            <a:r>
              <a:rPr lang="en-GB" altLang="en-US" dirty="0">
                <a:sym typeface="Wingdings" panose="05000000000000000000" pitchFamily="2" charset="2"/>
              </a:rPr>
              <a:t>quality </a:t>
            </a:r>
            <a:r>
              <a:rPr lang="en-GB" altLang="en-US" dirty="0" smtClean="0">
                <a:sym typeface="Wingdings" panose="05000000000000000000" pitchFamily="2" charset="2"/>
              </a:rPr>
              <a:t>framework: curriculum content and assessment</a:t>
            </a:r>
            <a:endParaRPr lang="en-GB" altLang="en-US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altLang="en-US" dirty="0" smtClean="0">
                <a:sym typeface="Wingdings" panose="05000000000000000000" pitchFamily="2" charset="2"/>
              </a:rPr>
              <a:t> Six </a:t>
            </a:r>
            <a:r>
              <a:rPr lang="en-GB" altLang="en-US" dirty="0">
                <a:sym typeface="Wingdings" panose="05000000000000000000" pitchFamily="2" charset="2"/>
              </a:rPr>
              <a:t>monthly </a:t>
            </a:r>
            <a:r>
              <a:rPr lang="en-GB" altLang="en-US" dirty="0" smtClean="0">
                <a:sym typeface="Wingdings" panose="05000000000000000000" pitchFamily="2" charset="2"/>
              </a:rPr>
              <a:t>reporting </a:t>
            </a:r>
            <a:r>
              <a:rPr lang="en-GB" altLang="en-US" dirty="0">
                <a:sym typeface="Wingdings" panose="05000000000000000000" pitchFamily="2" charset="2"/>
              </a:rPr>
              <a:t>to </a:t>
            </a:r>
            <a:r>
              <a:rPr lang="en-GB" altLang="en-US" dirty="0" err="1" smtClean="0">
                <a:sym typeface="Wingdings" panose="05000000000000000000" pitchFamily="2" charset="2"/>
              </a:rPr>
              <a:t>DfE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altLang="en-US" dirty="0">
                <a:sym typeface="Wingdings" panose="05000000000000000000" pitchFamily="2" charset="2"/>
              </a:rPr>
              <a:t> </a:t>
            </a:r>
            <a:r>
              <a:rPr lang="en-GB" altLang="en-US" dirty="0" smtClean="0">
                <a:sym typeface="Wingdings" panose="05000000000000000000" pitchFamily="2" charset="2"/>
              </a:rPr>
              <a:t>School-led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altLang="en-US" dirty="0" smtClean="0">
                <a:sym typeface="Wingdings" panose="05000000000000000000" pitchFamily="2" charset="2"/>
              </a:rPr>
              <a:t> Cyber </a:t>
            </a:r>
            <a:r>
              <a:rPr lang="en-GB" altLang="en-US" dirty="0" smtClean="0">
                <a:sym typeface="Wingdings" panose="05000000000000000000" pitchFamily="2" charset="2"/>
              </a:rPr>
              <a:t>Essentials </a:t>
            </a:r>
            <a:r>
              <a:rPr lang="en-GB" altLang="en-US" dirty="0" smtClean="0">
                <a:sym typeface="Wingdings" panose="05000000000000000000" pitchFamily="2" charset="2"/>
              </a:rPr>
              <a:t>certification: data protection and data security</a:t>
            </a:r>
            <a:endParaRPr lang="en-GB" altLang="en-US" dirty="0"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New provider status</a:t>
            </a:r>
            <a:endParaRPr lang="en-GB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0DDC26-B7F6-4653-8190-8D2E082034D6}" type="slidenum">
              <a:rPr lang="en-GB"/>
              <a:pPr>
                <a:defRPr/>
              </a:pPr>
              <a:t>4</a:t>
            </a:fld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What schools and academies said:</a:t>
            </a:r>
            <a:endParaRPr lang="en-GB" alt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8627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New provider status</a:t>
            </a:r>
            <a:endParaRPr lang="en-GB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0DDC26-B7F6-4653-8190-8D2E082034D6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What schools and academies said: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altLang="en-US" dirty="0">
                <a:sym typeface="Wingdings" panose="05000000000000000000" pitchFamily="2" charset="2"/>
              </a:rPr>
              <a:t> </a:t>
            </a:r>
            <a:r>
              <a:rPr lang="en-GB" altLang="en-US" dirty="0" smtClean="0">
                <a:sym typeface="Wingdings" panose="05000000000000000000" pitchFamily="2" charset="2"/>
              </a:rPr>
              <a:t>We have little time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altLang="en-US" dirty="0">
                <a:sym typeface="Wingdings" panose="05000000000000000000" pitchFamily="2" charset="2"/>
              </a:rPr>
              <a:t> </a:t>
            </a:r>
            <a:r>
              <a:rPr lang="en-GB" altLang="en-US" dirty="0" smtClean="0">
                <a:sym typeface="Wingdings" panose="05000000000000000000" pitchFamily="2" charset="2"/>
              </a:rPr>
              <a:t>We have </a:t>
            </a:r>
            <a:r>
              <a:rPr lang="en-GB" altLang="en-US" dirty="0" smtClean="0">
                <a:sym typeface="Wingdings" panose="05000000000000000000" pitchFamily="2" charset="2"/>
              </a:rPr>
              <a:t>little </a:t>
            </a:r>
            <a:r>
              <a:rPr lang="en-GB" altLang="en-US" dirty="0" smtClean="0">
                <a:sym typeface="Wingdings" panose="05000000000000000000" pitchFamily="2" charset="2"/>
              </a:rPr>
              <a:t>money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altLang="en-US" dirty="0">
                <a:sym typeface="Wingdings" panose="05000000000000000000" pitchFamily="2" charset="2"/>
              </a:rPr>
              <a:t> </a:t>
            </a:r>
            <a:r>
              <a:rPr lang="en-GB" altLang="en-US" dirty="0" smtClean="0">
                <a:sym typeface="Wingdings" panose="05000000000000000000" pitchFamily="2" charset="2"/>
              </a:rPr>
              <a:t>We need to build leadership capacity at all levels</a:t>
            </a:r>
            <a:endParaRPr lang="en-GB" alt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4306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What we did</a:t>
            </a:r>
            <a:endParaRPr lang="en-GB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63562" y="1825625"/>
            <a:ext cx="11087101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altLang="en-US" dirty="0">
                <a:sym typeface="Wingdings" panose="05000000000000000000" pitchFamily="2" charset="2"/>
              </a:rPr>
              <a:t> </a:t>
            </a:r>
            <a:r>
              <a:rPr lang="en-GB" altLang="en-US" dirty="0" smtClean="0">
                <a:sym typeface="Wingdings" panose="05000000000000000000" pitchFamily="2" charset="2"/>
              </a:rPr>
              <a:t>Central and cluster programme models</a:t>
            </a:r>
            <a:endParaRPr lang="en-GB" altLang="en-US" dirty="0">
              <a:sym typeface="Wingdings" panose="05000000000000000000" pitchFamily="2" charset="2"/>
            </a:endParaRPr>
          </a:p>
          <a:p>
            <a:pPr marL="361950" indent="-361950">
              <a:buNone/>
            </a:pPr>
            <a:r>
              <a:rPr lang="en-GB" altLang="en-US" dirty="0">
                <a:sym typeface="Wingdings" panose="05000000000000000000" pitchFamily="2" charset="2"/>
              </a:rPr>
              <a:t> </a:t>
            </a:r>
            <a:r>
              <a:rPr lang="en-GB" altLang="en-US" dirty="0" smtClean="0">
                <a:sym typeface="Wingdings" panose="05000000000000000000" pitchFamily="2" charset="2"/>
              </a:rPr>
              <a:t>Greater flexibility for schools, colleges and academies to deliver programmes which fit their needs</a:t>
            </a:r>
            <a:endParaRPr lang="en-GB" altLang="en-US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altLang="en-US" dirty="0" smtClean="0">
                <a:sym typeface="Wingdings" panose="05000000000000000000" pitchFamily="2" charset="2"/>
              </a:rPr>
              <a:t> Truly school-led NETSP consortium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altLang="en-US" dirty="0" smtClean="0">
                <a:sym typeface="Wingdings" panose="05000000000000000000" pitchFamily="2" charset="2"/>
              </a:rPr>
              <a:t> Cost-effective</a:t>
            </a:r>
            <a:endParaRPr lang="en-GB" altLang="en-US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altLang="en-US" dirty="0">
                <a:sym typeface="Wingdings" panose="05000000000000000000" pitchFamily="2" charset="2"/>
              </a:rPr>
              <a:t> </a:t>
            </a:r>
            <a:r>
              <a:rPr lang="en-GB" altLang="en-US" dirty="0" smtClean="0">
                <a:sym typeface="Wingdings" panose="05000000000000000000" pitchFamily="2" charset="2"/>
              </a:rPr>
              <a:t>Capacity to transfer between programmes in cases of promotion</a:t>
            </a:r>
            <a:endParaRPr lang="en-GB" altLang="en-US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altLang="en-US" dirty="0">
                <a:sym typeface="Wingdings" panose="05000000000000000000" pitchFamily="2" charset="2"/>
              </a:rPr>
              <a:t> </a:t>
            </a:r>
            <a:r>
              <a:rPr lang="en-GB" altLang="en-US" dirty="0" smtClean="0">
                <a:sym typeface="Wingdings" panose="05000000000000000000" pitchFamily="2" charset="2"/>
              </a:rPr>
              <a:t>Newcastle University assessment systems and </a:t>
            </a:r>
            <a:r>
              <a:rPr lang="en-GB" altLang="en-US" dirty="0" smtClean="0">
                <a:sym typeface="Wingdings" panose="05000000000000000000" pitchFamily="2" charset="2"/>
              </a:rPr>
              <a:t>processes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altLang="en-US" dirty="0">
                <a:sym typeface="Wingdings" panose="05000000000000000000" pitchFamily="2" charset="2"/>
              </a:rPr>
              <a:t> </a:t>
            </a:r>
            <a:r>
              <a:rPr lang="en-GB" altLang="en-US" dirty="0" smtClean="0">
                <a:sym typeface="Wingdings" panose="05000000000000000000" pitchFamily="2" charset="2"/>
              </a:rPr>
              <a:t>Newcastle University pastoral support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altLang="en-US" dirty="0">
                <a:sym typeface="Wingdings" panose="05000000000000000000" pitchFamily="2" charset="2"/>
              </a:rPr>
              <a:t> </a:t>
            </a:r>
            <a:r>
              <a:rPr lang="en-GB" altLang="en-US" dirty="0" smtClean="0">
                <a:sym typeface="Wingdings" panose="05000000000000000000" pitchFamily="2" charset="2"/>
              </a:rPr>
              <a:t>Masters’ credits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9131A6-32CF-4E57-9E3A-6242DC189479}" type="slidenum">
              <a:rPr lang="en-GB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Curriculum </a:t>
            </a:r>
            <a:r>
              <a:rPr lang="en-GB" altLang="en-US" dirty="0" smtClean="0"/>
              <a:t>delivery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DF1080-5824-4AA6-81DD-1364D6DC9820}" type="slidenum">
              <a:rPr lang="en-GB"/>
              <a:pPr>
                <a:defRPr/>
              </a:pPr>
              <a:t>7</a:t>
            </a:fld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9841" t="37558" r="16905" b="17443"/>
          <a:stretch/>
        </p:blipFill>
        <p:spPr>
          <a:xfrm>
            <a:off x="1961290" y="1916349"/>
            <a:ext cx="10019984" cy="40096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3563" y="6125029"/>
            <a:ext cx="576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Source: NETSP new provider status application, 2017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943" y="4971209"/>
            <a:ext cx="1480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</a:rPr>
              <a:t>Suggested time for NPQH placement so it is relevant to face-to-face day learning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8" name="Up-Down Arrow 7"/>
          <p:cNvSpPr/>
          <p:nvPr/>
        </p:nvSpPr>
        <p:spPr>
          <a:xfrm>
            <a:off x="1915571" y="4911698"/>
            <a:ext cx="45719" cy="900000"/>
          </a:xfrm>
          <a:prstGeom prst="up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43673" y="1916349"/>
            <a:ext cx="1397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122756"/>
                </a:solidFill>
              </a:rPr>
              <a:t>9am-5.30pm</a:t>
            </a:r>
            <a:endParaRPr lang="en-GB" sz="1600" dirty="0">
              <a:solidFill>
                <a:srgbClr val="1227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73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</a:t>
            </a:r>
            <a:r>
              <a:rPr lang="en-GB" dirty="0" smtClean="0"/>
              <a:t>Visit NETSP’s website for further information: </a:t>
            </a:r>
            <a:r>
              <a:rPr lang="en-GB" dirty="0" smtClean="0">
                <a:hlinkClick r:id="rId2"/>
              </a:rPr>
              <a:t>www.netsp.co.uk</a:t>
            </a:r>
            <a:endParaRPr lang="en-GB" dirty="0" smtClean="0"/>
          </a:p>
          <a:p>
            <a:pPr marL="358775" indent="-358775">
              <a:buFont typeface="Wingdings" panose="05000000000000000000" pitchFamily="2" charset="2"/>
              <a:buChar char="ü"/>
            </a:pPr>
            <a:r>
              <a:rPr lang="en-GB" dirty="0" smtClean="0"/>
              <a:t>Consider whether the central or cluster delivery model works best for your organisation</a:t>
            </a:r>
          </a:p>
          <a:p>
            <a:pPr marL="358775" indent="-358775">
              <a:buFont typeface="Wingdings" panose="05000000000000000000" pitchFamily="2" charset="2"/>
              <a:buChar char="ü"/>
            </a:pPr>
            <a:r>
              <a:rPr lang="en-GB" dirty="0" smtClean="0"/>
              <a:t>Consider whether you have staff members who could join our team of facilitators for NPQML, NPQSL or NPQH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</a:t>
            </a:r>
            <a:r>
              <a:rPr lang="en-GB" dirty="0" smtClean="0"/>
              <a:t>Get in touch with the NETSP team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>
                <a:hlinkClick r:id="rId3"/>
              </a:rPr>
              <a:t>www.netsp.ac.uk</a:t>
            </a:r>
            <a:endParaRPr lang="en-GB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0191 208 8455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9AB426-CE01-4AB0-8A0B-AB013524AB8D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45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LC Template" id="{3C22D322-24D1-45E8-9180-3D4711F0487D}" vid="{85F366A2-7B5B-45B9-BBB1-EE62ED923C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Slides</Template>
  <TotalTime>483</TotalTime>
  <Words>319</Words>
  <Application>Microsoft Office PowerPoint</Application>
  <PresentationFormat>Widescreen</PresentationFormat>
  <Paragraphs>62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NPQs: A curriculum for leadership and learning</vt:lpstr>
      <vt:lpstr>Context</vt:lpstr>
      <vt:lpstr>New provider status</vt:lpstr>
      <vt:lpstr>New provider status</vt:lpstr>
      <vt:lpstr>New provider status</vt:lpstr>
      <vt:lpstr>What we did</vt:lpstr>
      <vt:lpstr>Curriculum delivery</vt:lpstr>
      <vt:lpstr>Next steps</vt:lpstr>
    </vt:vector>
  </TitlesOfParts>
  <Company>Newcastle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 writer training July 2017</dc:title>
  <dc:creator>Anna Reid</dc:creator>
  <cp:lastModifiedBy>Anna Reid</cp:lastModifiedBy>
  <cp:revision>64</cp:revision>
  <cp:lastPrinted>2017-07-05T12:16:57Z</cp:lastPrinted>
  <dcterms:created xsi:type="dcterms:W3CDTF">2017-06-22T11:05:58Z</dcterms:created>
  <dcterms:modified xsi:type="dcterms:W3CDTF">2017-10-07T13:07:37Z</dcterms:modified>
</cp:coreProperties>
</file>