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72" r:id="rId9"/>
    <p:sldId id="264" r:id="rId10"/>
    <p:sldId id="263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95768D-C04C-41DE-A686-098474D0078F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9B035B2-34C3-4EA3-9291-0430404BA9A0}">
      <dgm:prSet phldrT="[Text]"/>
      <dgm:spPr/>
      <dgm:t>
        <a:bodyPr/>
        <a:lstStyle/>
        <a:p>
          <a:r>
            <a:rPr lang="en-GB" dirty="0" smtClean="0"/>
            <a:t>Measures</a:t>
          </a:r>
          <a:endParaRPr lang="en-GB" dirty="0"/>
        </a:p>
      </dgm:t>
    </dgm:pt>
    <dgm:pt modelId="{F6030DD1-86DD-4F81-B141-9A20631003C9}" type="parTrans" cxnId="{2491E70C-EF4A-4E34-B76D-451C1D083F70}">
      <dgm:prSet/>
      <dgm:spPr/>
      <dgm:t>
        <a:bodyPr/>
        <a:lstStyle/>
        <a:p>
          <a:endParaRPr lang="en-GB"/>
        </a:p>
      </dgm:t>
    </dgm:pt>
    <dgm:pt modelId="{BCBE7B90-41FC-487E-A3A4-260F53A8B39D}" type="sibTrans" cxnId="{2491E70C-EF4A-4E34-B76D-451C1D083F70}">
      <dgm:prSet/>
      <dgm:spPr/>
      <dgm:t>
        <a:bodyPr/>
        <a:lstStyle/>
        <a:p>
          <a:endParaRPr lang="en-GB"/>
        </a:p>
      </dgm:t>
    </dgm:pt>
    <dgm:pt modelId="{95243273-D331-444B-9E33-EED5CCE33D4A}">
      <dgm:prSet phldrT="[Text]"/>
      <dgm:spPr/>
      <dgm:t>
        <a:bodyPr/>
        <a:lstStyle/>
        <a:p>
          <a:r>
            <a:rPr lang="en-GB" dirty="0" smtClean="0"/>
            <a:t>Future needs</a:t>
          </a:r>
          <a:endParaRPr lang="en-GB" dirty="0"/>
        </a:p>
      </dgm:t>
    </dgm:pt>
    <dgm:pt modelId="{6973DD70-C629-4BA7-9D86-8BAF852A3634}" type="parTrans" cxnId="{A3C7C83A-0E5B-4061-9D14-FD8F147386C7}">
      <dgm:prSet/>
      <dgm:spPr/>
      <dgm:t>
        <a:bodyPr/>
        <a:lstStyle/>
        <a:p>
          <a:endParaRPr lang="en-GB"/>
        </a:p>
      </dgm:t>
    </dgm:pt>
    <dgm:pt modelId="{B38D58AC-BEBD-4F4D-8DAC-6FB91C7ED603}" type="sibTrans" cxnId="{A3C7C83A-0E5B-4061-9D14-FD8F147386C7}">
      <dgm:prSet/>
      <dgm:spPr/>
      <dgm:t>
        <a:bodyPr/>
        <a:lstStyle/>
        <a:p>
          <a:endParaRPr lang="en-GB"/>
        </a:p>
      </dgm:t>
    </dgm:pt>
    <dgm:pt modelId="{FB4E8126-75D9-4A6B-B3C6-5A263B095315}">
      <dgm:prSet phldrT="[Text]"/>
      <dgm:spPr/>
      <dgm:t>
        <a:bodyPr/>
        <a:lstStyle/>
        <a:p>
          <a:r>
            <a:rPr lang="en-GB" dirty="0" smtClean="0"/>
            <a:t>Continuity vs change??</a:t>
          </a:r>
          <a:endParaRPr lang="en-GB" dirty="0"/>
        </a:p>
      </dgm:t>
    </dgm:pt>
    <dgm:pt modelId="{2A47E365-AECA-4875-84A1-3D5982C8A279}" type="parTrans" cxnId="{3CF3094C-7ADF-42F3-8AF0-6E37BBE4257D}">
      <dgm:prSet/>
      <dgm:spPr/>
      <dgm:t>
        <a:bodyPr/>
        <a:lstStyle/>
        <a:p>
          <a:endParaRPr lang="en-GB"/>
        </a:p>
      </dgm:t>
    </dgm:pt>
    <dgm:pt modelId="{51C164A9-645A-4387-A625-3D47C343D771}" type="sibTrans" cxnId="{3CF3094C-7ADF-42F3-8AF0-6E37BBE4257D}">
      <dgm:prSet/>
      <dgm:spPr/>
      <dgm:t>
        <a:bodyPr/>
        <a:lstStyle/>
        <a:p>
          <a:endParaRPr lang="en-GB"/>
        </a:p>
      </dgm:t>
    </dgm:pt>
    <dgm:pt modelId="{75621E23-7C01-4EF5-8660-13E444B08769}">
      <dgm:prSet phldrT="[Text]"/>
      <dgm:spPr/>
      <dgm:t>
        <a:bodyPr/>
        <a:lstStyle/>
        <a:p>
          <a:r>
            <a:rPr lang="en-GB" dirty="0" smtClean="0"/>
            <a:t>  TUPE</a:t>
          </a:r>
          <a:endParaRPr lang="en-GB" dirty="0"/>
        </a:p>
      </dgm:t>
    </dgm:pt>
    <dgm:pt modelId="{915D1266-36AF-47BA-8200-21C695C2A035}" type="parTrans" cxnId="{D93A1CD4-D32A-4AAC-A76E-A04518ED290E}">
      <dgm:prSet/>
      <dgm:spPr/>
      <dgm:t>
        <a:bodyPr/>
        <a:lstStyle/>
        <a:p>
          <a:endParaRPr lang="en-GB"/>
        </a:p>
      </dgm:t>
    </dgm:pt>
    <dgm:pt modelId="{40139A2F-AB78-4BF1-8D2A-A958429825F8}" type="sibTrans" cxnId="{D93A1CD4-D32A-4AAC-A76E-A04518ED290E}">
      <dgm:prSet/>
      <dgm:spPr/>
      <dgm:t>
        <a:bodyPr/>
        <a:lstStyle/>
        <a:p>
          <a:endParaRPr lang="en-GB"/>
        </a:p>
      </dgm:t>
    </dgm:pt>
    <dgm:pt modelId="{6CE6CC06-6C9B-488D-8159-AAFA750C6844}" type="pres">
      <dgm:prSet presAssocID="{3095768D-C04C-41DE-A686-098474D0078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6AC6CA8-552C-40FF-8DB2-EDE4A697BC7B}" type="pres">
      <dgm:prSet presAssocID="{3095768D-C04C-41DE-A686-098474D0078F}" presName="ellipse" presStyleLbl="trBgShp" presStyleIdx="0" presStyleCnt="1" custScaleY="131408"/>
      <dgm:spPr/>
    </dgm:pt>
    <dgm:pt modelId="{A0E9FBCF-84D3-4DB4-B218-0E8BDBA69A84}" type="pres">
      <dgm:prSet presAssocID="{3095768D-C04C-41DE-A686-098474D0078F}" presName="arrow1" presStyleLbl="fgShp" presStyleIdx="0" presStyleCnt="1"/>
      <dgm:spPr/>
    </dgm:pt>
    <dgm:pt modelId="{B6568F76-D87E-43EB-BB9C-DECE6336657D}" type="pres">
      <dgm:prSet presAssocID="{3095768D-C04C-41DE-A686-098474D0078F}" presName="rectangle" presStyleLbl="revTx" presStyleIdx="0" presStyleCnt="1" custLinFactNeighborX="-2751" custLinFactNeighborY="-1676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2E1A13-FFC6-4B4A-AA8C-559DD50320A5}" type="pres">
      <dgm:prSet presAssocID="{95243273-D331-444B-9E33-EED5CCE33D4A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BF51515-6663-4EC2-A739-A3820F4E7BBA}" type="pres">
      <dgm:prSet presAssocID="{FB4E8126-75D9-4A6B-B3C6-5A263B095315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617FE0-EB14-4A7E-A325-FD5D640F6253}" type="pres">
      <dgm:prSet presAssocID="{75621E23-7C01-4EF5-8660-13E444B08769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6712BF-BDF4-4F7E-8211-A4AE2244CD9D}" type="pres">
      <dgm:prSet presAssocID="{3095768D-C04C-41DE-A686-098474D0078F}" presName="funnel" presStyleLbl="trAlignAcc1" presStyleIdx="0" presStyleCnt="1" custScaleY="99755"/>
      <dgm:spPr>
        <a:effectLst>
          <a:outerShdw blurRad="50800" dist="50800" dir="5400000" algn="ctr" rotWithShape="0">
            <a:srgbClr val="000000">
              <a:alpha val="52000"/>
            </a:srgbClr>
          </a:outerShdw>
        </a:effectLst>
        <a:scene3d>
          <a:camera prst="orthographicFront"/>
          <a:lightRig rig="sunset" dir="t"/>
        </a:scene3d>
        <a:sp3d z="19050"/>
      </dgm:spPr>
    </dgm:pt>
  </dgm:ptLst>
  <dgm:cxnLst>
    <dgm:cxn modelId="{7DCCA734-4BDE-4A22-8E1B-43CD5EBD6BD5}" type="presOf" srcId="{C9B035B2-34C3-4EA3-9291-0430404BA9A0}" destId="{FC617FE0-EB14-4A7E-A325-FD5D640F6253}" srcOrd="0" destOrd="0" presId="urn:microsoft.com/office/officeart/2005/8/layout/funnel1"/>
    <dgm:cxn modelId="{E0EAF8FC-9E1F-4CA8-BE21-39D8BBFC348F}" type="presOf" srcId="{3095768D-C04C-41DE-A686-098474D0078F}" destId="{6CE6CC06-6C9B-488D-8159-AAFA750C6844}" srcOrd="0" destOrd="0" presId="urn:microsoft.com/office/officeart/2005/8/layout/funnel1"/>
    <dgm:cxn modelId="{D93A1CD4-D32A-4AAC-A76E-A04518ED290E}" srcId="{3095768D-C04C-41DE-A686-098474D0078F}" destId="{75621E23-7C01-4EF5-8660-13E444B08769}" srcOrd="3" destOrd="0" parTransId="{915D1266-36AF-47BA-8200-21C695C2A035}" sibTransId="{40139A2F-AB78-4BF1-8D2A-A958429825F8}"/>
    <dgm:cxn modelId="{ED2240C0-E3AF-487A-96B7-90A4F50A0AE0}" type="presOf" srcId="{75621E23-7C01-4EF5-8660-13E444B08769}" destId="{B6568F76-D87E-43EB-BB9C-DECE6336657D}" srcOrd="0" destOrd="0" presId="urn:microsoft.com/office/officeart/2005/8/layout/funnel1"/>
    <dgm:cxn modelId="{2491E70C-EF4A-4E34-B76D-451C1D083F70}" srcId="{3095768D-C04C-41DE-A686-098474D0078F}" destId="{C9B035B2-34C3-4EA3-9291-0430404BA9A0}" srcOrd="0" destOrd="0" parTransId="{F6030DD1-86DD-4F81-B141-9A20631003C9}" sibTransId="{BCBE7B90-41FC-487E-A3A4-260F53A8B39D}"/>
    <dgm:cxn modelId="{A3C7C83A-0E5B-4061-9D14-FD8F147386C7}" srcId="{3095768D-C04C-41DE-A686-098474D0078F}" destId="{95243273-D331-444B-9E33-EED5CCE33D4A}" srcOrd="1" destOrd="0" parTransId="{6973DD70-C629-4BA7-9D86-8BAF852A3634}" sibTransId="{B38D58AC-BEBD-4F4D-8DAC-6FB91C7ED603}"/>
    <dgm:cxn modelId="{FD1BEAD1-B4C3-4B45-930B-8BCCB286DFAE}" type="presOf" srcId="{FB4E8126-75D9-4A6B-B3C6-5A263B095315}" destId="{752E1A13-FFC6-4B4A-AA8C-559DD50320A5}" srcOrd="0" destOrd="0" presId="urn:microsoft.com/office/officeart/2005/8/layout/funnel1"/>
    <dgm:cxn modelId="{C8F8FB08-BA87-42D3-A968-34A98B0BDDF6}" type="presOf" srcId="{95243273-D331-444B-9E33-EED5CCE33D4A}" destId="{0BF51515-6663-4EC2-A739-A3820F4E7BBA}" srcOrd="0" destOrd="0" presId="urn:microsoft.com/office/officeart/2005/8/layout/funnel1"/>
    <dgm:cxn modelId="{3CF3094C-7ADF-42F3-8AF0-6E37BBE4257D}" srcId="{3095768D-C04C-41DE-A686-098474D0078F}" destId="{FB4E8126-75D9-4A6B-B3C6-5A263B095315}" srcOrd="2" destOrd="0" parTransId="{2A47E365-AECA-4875-84A1-3D5982C8A279}" sibTransId="{51C164A9-645A-4387-A625-3D47C343D771}"/>
    <dgm:cxn modelId="{00FAC9C0-05E5-49B0-83A5-30A95A8A04AA}" type="presParOf" srcId="{6CE6CC06-6C9B-488D-8159-AAFA750C6844}" destId="{26AC6CA8-552C-40FF-8DB2-EDE4A697BC7B}" srcOrd="0" destOrd="0" presId="urn:microsoft.com/office/officeart/2005/8/layout/funnel1"/>
    <dgm:cxn modelId="{7CD81C37-64B6-4C4C-A36F-AFD0A24D740C}" type="presParOf" srcId="{6CE6CC06-6C9B-488D-8159-AAFA750C6844}" destId="{A0E9FBCF-84D3-4DB4-B218-0E8BDBA69A84}" srcOrd="1" destOrd="0" presId="urn:microsoft.com/office/officeart/2005/8/layout/funnel1"/>
    <dgm:cxn modelId="{FEC5B05B-318E-4FCF-ADE4-D9B159797348}" type="presParOf" srcId="{6CE6CC06-6C9B-488D-8159-AAFA750C6844}" destId="{B6568F76-D87E-43EB-BB9C-DECE6336657D}" srcOrd="2" destOrd="0" presId="urn:microsoft.com/office/officeart/2005/8/layout/funnel1"/>
    <dgm:cxn modelId="{35B3C271-6915-43D7-B4F5-8210A7C0D6BB}" type="presParOf" srcId="{6CE6CC06-6C9B-488D-8159-AAFA750C6844}" destId="{752E1A13-FFC6-4B4A-AA8C-559DD50320A5}" srcOrd="3" destOrd="0" presId="urn:microsoft.com/office/officeart/2005/8/layout/funnel1"/>
    <dgm:cxn modelId="{633B1D1D-D3F5-4C80-9FEF-2868DBF58FB7}" type="presParOf" srcId="{6CE6CC06-6C9B-488D-8159-AAFA750C6844}" destId="{0BF51515-6663-4EC2-A739-A3820F4E7BBA}" srcOrd="4" destOrd="0" presId="urn:microsoft.com/office/officeart/2005/8/layout/funnel1"/>
    <dgm:cxn modelId="{BC075725-A5D6-4484-9137-1D415B6F25A4}" type="presParOf" srcId="{6CE6CC06-6C9B-488D-8159-AAFA750C6844}" destId="{FC617FE0-EB14-4A7E-A325-FD5D640F6253}" srcOrd="5" destOrd="0" presId="urn:microsoft.com/office/officeart/2005/8/layout/funnel1"/>
    <dgm:cxn modelId="{E0FB18A9-F901-4E33-97C1-EA9F6181AE7D}" type="presParOf" srcId="{6CE6CC06-6C9B-488D-8159-AAFA750C6844}" destId="{BD6712BF-BDF4-4F7E-8211-A4AE2244CD9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AC6CA8-552C-40FF-8DB2-EDE4A697BC7B}">
      <dsp:nvSpPr>
        <dsp:cNvPr id="0" name=""/>
        <dsp:cNvSpPr/>
      </dsp:nvSpPr>
      <dsp:spPr>
        <a:xfrm>
          <a:off x="1404620" y="5900"/>
          <a:ext cx="3276600" cy="1495317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E9FBCF-84D3-4DB4-B218-0E8BDBA69A84}">
      <dsp:nvSpPr>
        <dsp:cNvPr id="0" name=""/>
        <dsp:cNvSpPr/>
      </dsp:nvSpPr>
      <dsp:spPr>
        <a:xfrm>
          <a:off x="2730500" y="2970979"/>
          <a:ext cx="635000" cy="406400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568F76-D87E-43EB-BB9C-DECE6336657D}">
      <dsp:nvSpPr>
        <dsp:cNvPr id="0" name=""/>
        <dsp:cNvSpPr/>
      </dsp:nvSpPr>
      <dsp:spPr>
        <a:xfrm>
          <a:off x="1440149" y="3168350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  TUPE</a:t>
          </a:r>
          <a:endParaRPr lang="en-GB" sz="2700" kern="1200" dirty="0"/>
        </a:p>
      </dsp:txBody>
      <dsp:txXfrm>
        <a:off x="1440149" y="3168350"/>
        <a:ext cx="3048000" cy="762000"/>
      </dsp:txXfrm>
    </dsp:sp>
    <dsp:sp modelId="{752E1A13-FFC6-4B4A-AA8C-559DD50320A5}">
      <dsp:nvSpPr>
        <dsp:cNvPr id="0" name=""/>
        <dsp:cNvSpPr/>
      </dsp:nvSpPr>
      <dsp:spPr>
        <a:xfrm>
          <a:off x="2595880" y="1410403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Continuity vs change??</a:t>
          </a:r>
          <a:endParaRPr lang="en-GB" sz="1400" kern="1200" dirty="0"/>
        </a:p>
      </dsp:txBody>
      <dsp:txXfrm>
        <a:off x="2763268" y="1577791"/>
        <a:ext cx="808224" cy="808224"/>
      </dsp:txXfrm>
    </dsp:sp>
    <dsp:sp modelId="{0BF51515-6663-4EC2-A739-A3820F4E7BBA}">
      <dsp:nvSpPr>
        <dsp:cNvPr id="0" name=""/>
        <dsp:cNvSpPr/>
      </dsp:nvSpPr>
      <dsp:spPr>
        <a:xfrm>
          <a:off x="1778000" y="552899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Future needs</a:t>
          </a:r>
          <a:endParaRPr lang="en-GB" sz="1400" kern="1200" dirty="0"/>
        </a:p>
      </dsp:txBody>
      <dsp:txXfrm>
        <a:off x="1945388" y="720287"/>
        <a:ext cx="808224" cy="808224"/>
      </dsp:txXfrm>
    </dsp:sp>
    <dsp:sp modelId="{FC617FE0-EB14-4A7E-A325-FD5D640F6253}">
      <dsp:nvSpPr>
        <dsp:cNvPr id="0" name=""/>
        <dsp:cNvSpPr/>
      </dsp:nvSpPr>
      <dsp:spPr>
        <a:xfrm>
          <a:off x="2946400" y="276547"/>
          <a:ext cx="1143000" cy="11430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Measures</a:t>
          </a:r>
          <a:endParaRPr lang="en-GB" sz="1400" kern="1200" dirty="0"/>
        </a:p>
      </dsp:txBody>
      <dsp:txXfrm>
        <a:off x="3113788" y="443935"/>
        <a:ext cx="808224" cy="808224"/>
      </dsp:txXfrm>
    </dsp:sp>
    <dsp:sp modelId="{BD6712BF-BDF4-4F7E-8211-A4AE2244CD9D}">
      <dsp:nvSpPr>
        <dsp:cNvPr id="0" name=""/>
        <dsp:cNvSpPr/>
      </dsp:nvSpPr>
      <dsp:spPr>
        <a:xfrm>
          <a:off x="1270000" y="48384"/>
          <a:ext cx="3556000" cy="283783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50800" dir="5400000" algn="ctr" rotWithShape="0">
            <a:srgbClr val="000000">
              <a:alpha val="52000"/>
            </a:srgbClr>
          </a:outerShdw>
        </a:effectLst>
        <a:scene3d>
          <a:camera prst="orthographicFront"/>
          <a:lightRig rig="sunset" dir="t"/>
        </a:scene3d>
        <a:sp3d z="19050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F66925-8680-408C-804D-1859A0411A2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2EF07-EE84-4BDB-8067-F7EF8A6FA0F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80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277D63-D140-4EE1-8B3B-5D471794132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A2B31-2494-4BE9-9EAE-B80C628D09E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0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201D50-8CA8-4D1F-B235-86962871CFF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82377-FD23-4C80-AAFA-AA2CB890AA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14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8069A-2D4A-4B99-A7A3-68A6D14C65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EEEEB-3653-4C7E-BDFB-0EFEE9FD9C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11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440F29-75AA-4687-8F68-19531431FC1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2755FF-7D2F-4F9B-8CEE-75046B0A79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29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1A69FE-3358-4559-80A4-4002E9B03E0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A5200E-CB9B-4C9F-B218-7CC33AB3BF5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2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69C317-FFBB-4644-AD89-F98537D9B5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6DE09-F488-47AE-B272-C585C001C5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914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3656E-88FE-44B8-B5DC-398FE732B20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0454A-A234-4DD1-A9EE-01829FD6BDB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7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0B8B82-301A-4D72-99AC-DEBC927345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6B6842-C0CD-47EF-A1E3-9CC8A030732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6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5786A-613E-41CE-A801-920ECC8BFEB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3869C-8A53-458C-8884-C670D8E3E1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13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66B965-B001-4BCD-87E5-90EB348584E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48454-FF13-4B16-A27C-189E9FA287D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08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C02D2B-6B31-4FCB-BDAE-51A74BACD019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6/10/2016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E79EBD-D5B7-4260-8802-B72E0BA3BCE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87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99"/>
                </a:solidFill>
              </a:rPr>
              <a:t>Academy Conversion</a:t>
            </a:r>
          </a:p>
          <a:p>
            <a:pPr>
              <a:defRPr/>
            </a:pPr>
            <a:r>
              <a:rPr lang="en-US" b="1" dirty="0" smtClean="0">
                <a:solidFill>
                  <a:srgbClr val="000099"/>
                </a:solidFill>
              </a:rPr>
              <a:t>HR: Nuts, Bolts or Design?</a:t>
            </a:r>
          </a:p>
          <a:p>
            <a:pPr>
              <a:defRPr/>
            </a:pPr>
            <a:endParaRPr lang="en-US" b="1" dirty="0">
              <a:solidFill>
                <a:srgbClr val="000099"/>
              </a:solidFill>
            </a:endParaRPr>
          </a:p>
          <a:p>
            <a:pPr>
              <a:defRPr/>
            </a:pPr>
            <a:endParaRPr lang="en-US" b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Chris Whitmore, HR Director</a:t>
            </a: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92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2" y="1589616"/>
            <a:ext cx="6400800" cy="464769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TUPE- due diligence</a:t>
            </a: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Gather employee data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Consider future access to data (NB policies)- gather and store if any doubt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Check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Check again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And again.</a:t>
            </a: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 algn="r"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Double check…..</a:t>
            </a:r>
            <a:endParaRPr lang="en-US" sz="2400" b="1" dirty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12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2" y="1589616"/>
            <a:ext cx="6400800" cy="46476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TUPE- due diligence</a:t>
            </a: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BEWARE</a:t>
            </a: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Unknown unknowns abound</a:t>
            </a: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KNOW your LIMITS- seek professional guidance</a:t>
            </a: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The removal of an “un” may create a “measure”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Continuity vs change??</a:t>
            </a:r>
            <a:endParaRPr lang="en-US" sz="2400" b="1" dirty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211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2" y="1589616"/>
            <a:ext cx="6400800" cy="46476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rgbClr val="000099"/>
                </a:solidFill>
              </a:rPr>
              <a:t>The “nuts and bolts”</a:t>
            </a:r>
          </a:p>
          <a:p>
            <a:pPr>
              <a:defRPr/>
            </a:pPr>
            <a:endParaRPr lang="en-US" sz="2400" b="1" u="sng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Capacity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Time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Expertise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Resources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Vision? </a:t>
            </a:r>
            <a:endParaRPr lang="en-US" sz="2400" b="1" dirty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7619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2" y="1589616"/>
            <a:ext cx="6400800" cy="46476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rgbClr val="000099"/>
                </a:solidFill>
              </a:rPr>
              <a:t>The dream of a design?</a:t>
            </a:r>
          </a:p>
          <a:p>
            <a:pPr>
              <a:defRPr/>
            </a:pPr>
            <a:endParaRPr lang="en-US" sz="2400" b="1" u="sng" dirty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u="sng" dirty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636912"/>
            <a:ext cx="6012160" cy="307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85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2" y="1589616"/>
            <a:ext cx="6400800" cy="46476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rgbClr val="000099"/>
                </a:solidFill>
              </a:rPr>
              <a:t>The dream of a design?</a:t>
            </a:r>
          </a:p>
          <a:p>
            <a:pPr>
              <a:defRPr/>
            </a:pPr>
            <a:endParaRPr lang="en-US" sz="2400" b="1" u="sng" dirty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u="sng" dirty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47664" y="2708920"/>
            <a:ext cx="67687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Food for thought purposes only</a:t>
            </a:r>
          </a:p>
          <a:p>
            <a:endParaRPr lang="en-GB" sz="2400" b="1" dirty="0">
              <a:solidFill>
                <a:srgbClr val="000099"/>
              </a:solidFill>
            </a:endParaRPr>
          </a:p>
          <a:p>
            <a:r>
              <a:rPr lang="en-GB" sz="2400" b="1" dirty="0">
                <a:solidFill>
                  <a:srgbClr val="000099"/>
                </a:solidFill>
              </a:rPr>
              <a:t>Future knowns:</a:t>
            </a:r>
          </a:p>
          <a:p>
            <a:endParaRPr lang="en-GB" sz="2400" b="1" dirty="0">
              <a:solidFill>
                <a:srgbClr val="000099"/>
              </a:solidFill>
            </a:endParaRPr>
          </a:p>
          <a:p>
            <a:r>
              <a:rPr lang="en-GB" sz="2400" b="1" dirty="0">
                <a:solidFill>
                  <a:srgbClr val="000099"/>
                </a:solidFill>
              </a:rPr>
              <a:t>Teacher labour market</a:t>
            </a:r>
          </a:p>
          <a:p>
            <a:r>
              <a:rPr lang="en-GB" sz="2400" b="1" dirty="0">
                <a:solidFill>
                  <a:srgbClr val="000099"/>
                </a:solidFill>
              </a:rPr>
              <a:t>TTO employment review (NJC pay deal this year)</a:t>
            </a:r>
          </a:p>
          <a:p>
            <a:r>
              <a:rPr lang="en-GB" sz="2400" b="1" dirty="0">
                <a:solidFill>
                  <a:srgbClr val="000099"/>
                </a:solidFill>
              </a:rPr>
              <a:t>Emerging models of systems leadership</a:t>
            </a:r>
          </a:p>
          <a:p>
            <a:r>
              <a:rPr lang="en-GB" sz="2400" b="1" dirty="0">
                <a:solidFill>
                  <a:srgbClr val="000099"/>
                </a:solidFill>
              </a:rPr>
              <a:t>New credentialisms and CPD frameworks (Foundation for Leadership in Education, i.e.)</a:t>
            </a:r>
          </a:p>
        </p:txBody>
      </p:sp>
    </p:spTree>
    <p:extLst>
      <p:ext uri="{BB962C8B-B14F-4D97-AF65-F5344CB8AC3E}">
        <p14:creationId xmlns:p14="http://schemas.microsoft.com/office/powerpoint/2010/main" val="370181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2" y="1589616"/>
            <a:ext cx="6400800" cy="46476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u="sng" dirty="0" smtClean="0">
                <a:solidFill>
                  <a:srgbClr val="000099"/>
                </a:solidFill>
              </a:rPr>
              <a:t>The dream of a design?</a:t>
            </a:r>
          </a:p>
          <a:p>
            <a:pPr>
              <a:defRPr/>
            </a:pPr>
            <a:endParaRPr lang="en-US" sz="2400" b="1" u="sng" dirty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u="sng" dirty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47664" y="2708920"/>
            <a:ext cx="6768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0099"/>
                </a:solidFill>
              </a:rPr>
              <a:t>Food for thought purposes only</a:t>
            </a:r>
          </a:p>
          <a:p>
            <a:endParaRPr lang="en-GB" sz="2400" b="1" dirty="0">
              <a:solidFill>
                <a:srgbClr val="000099"/>
              </a:solidFill>
            </a:endParaRPr>
          </a:p>
          <a:p>
            <a:r>
              <a:rPr lang="en-GB" sz="2400" b="1" dirty="0">
                <a:solidFill>
                  <a:srgbClr val="000099"/>
                </a:solidFill>
              </a:rPr>
              <a:t>Future </a:t>
            </a:r>
            <a:r>
              <a:rPr lang="en-GB" sz="2400" b="1" dirty="0" smtClean="0">
                <a:solidFill>
                  <a:srgbClr val="000099"/>
                </a:solidFill>
              </a:rPr>
              <a:t>unknowns??</a:t>
            </a:r>
            <a:endParaRPr lang="en-GB" sz="2400" b="1" dirty="0">
              <a:solidFill>
                <a:srgbClr val="000099"/>
              </a:solidFill>
            </a:endParaRPr>
          </a:p>
          <a:p>
            <a:endParaRPr lang="en-GB" sz="2400" b="1" dirty="0" smtClean="0">
              <a:solidFill>
                <a:srgbClr val="000099"/>
              </a:solidFill>
            </a:endParaRPr>
          </a:p>
          <a:p>
            <a:endParaRPr lang="en-GB" sz="2400" b="1" dirty="0">
              <a:solidFill>
                <a:srgbClr val="000099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005064"/>
            <a:ext cx="4714875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63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Placeholder 4" descr="talk_to_me.jpg"/>
          <p:cNvPicPr>
            <a:picLocks noChangeAspect="1"/>
          </p:cNvPicPr>
          <p:nvPr/>
        </p:nvPicPr>
        <p:blipFill>
          <a:blip r:embed="rId3" cstate="print"/>
          <a:srcRect l="5333" r="5333"/>
          <a:stretch>
            <a:fillRect/>
          </a:stretch>
        </p:blipFill>
        <p:spPr>
          <a:xfrm>
            <a:off x="2051720" y="2204864"/>
            <a:ext cx="54864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10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000099"/>
                </a:solidFill>
              </a:rPr>
              <a:t>Today’s goals</a:t>
            </a:r>
          </a:p>
          <a:p>
            <a:pPr>
              <a:defRPr/>
            </a:pPr>
            <a:endParaRPr lang="en-US" b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b="1" u="sng" dirty="0" smtClean="0">
                <a:solidFill>
                  <a:srgbClr val="000099"/>
                </a:solidFill>
              </a:rPr>
              <a:t>The “musts”</a:t>
            </a:r>
          </a:p>
          <a:p>
            <a:pPr>
              <a:defRPr/>
            </a:pPr>
            <a:r>
              <a:rPr lang="en-US" b="1" u="sng" dirty="0" smtClean="0">
                <a:solidFill>
                  <a:srgbClr val="000099"/>
                </a:solidFill>
              </a:rPr>
              <a:t>The “nuts and bolts”</a:t>
            </a:r>
          </a:p>
          <a:p>
            <a:pPr>
              <a:defRPr/>
            </a:pPr>
            <a:r>
              <a:rPr lang="en-US" b="1" u="sng" dirty="0" smtClean="0">
                <a:solidFill>
                  <a:srgbClr val="000099"/>
                </a:solidFill>
              </a:rPr>
              <a:t>The dream of a design?</a:t>
            </a:r>
            <a:endParaRPr lang="en-US" b="1" u="sng" dirty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28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47824"/>
            <a:ext cx="7772400" cy="4733503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2" y="1589616"/>
            <a:ext cx="6400800" cy="32179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b="1" u="sng" dirty="0" smtClean="0">
                <a:solidFill>
                  <a:srgbClr val="000099"/>
                </a:solidFill>
              </a:rPr>
              <a:t>The “musts”</a:t>
            </a:r>
          </a:p>
          <a:p>
            <a:pPr>
              <a:defRPr/>
            </a:pPr>
            <a:endParaRPr lang="en-US" sz="2800" b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TUPE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Continuity vs change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000099"/>
                </a:solidFill>
              </a:rPr>
              <a:t>Future needs assessment</a:t>
            </a: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77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2" y="1589616"/>
            <a:ext cx="6400800" cy="46476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TUPE</a:t>
            </a:r>
          </a:p>
          <a:p>
            <a:pPr>
              <a:defRPr/>
            </a:pPr>
            <a:r>
              <a:rPr lang="en-US" sz="1800" b="1" dirty="0" smtClean="0">
                <a:solidFill>
                  <a:srgbClr val="000099"/>
                </a:solidFill>
              </a:rPr>
              <a:t>(</a:t>
            </a:r>
            <a:r>
              <a:rPr lang="en-US" sz="2400" b="1" dirty="0">
                <a:solidFill>
                  <a:srgbClr val="000099"/>
                </a:solidFill>
              </a:rPr>
              <a:t>The Transfer of Undertakings (Protection of Employment) Regulations 2006, as amended)</a:t>
            </a: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Information and consultation obligations</a:t>
            </a: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Declaration of any proposed “measures”</a:t>
            </a: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Due diligence</a:t>
            </a: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590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2" y="1589616"/>
            <a:ext cx="6400800" cy="46476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TUPE- </a:t>
            </a:r>
            <a:r>
              <a:rPr lang="en-US" sz="2400" b="1" dirty="0">
                <a:solidFill>
                  <a:srgbClr val="000099"/>
                </a:solidFill>
              </a:rPr>
              <a:t>Information and consultation obligations</a:t>
            </a: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Consultation period- not defined (30 days)</a:t>
            </a: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Who- all staff and trades unions</a:t>
            </a: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What- fact, and any </a:t>
            </a:r>
            <a:r>
              <a:rPr lang="en-GB" sz="2400" b="1" dirty="0">
                <a:solidFill>
                  <a:srgbClr val="000099"/>
                </a:solidFill>
              </a:rPr>
              <a:t> </a:t>
            </a:r>
            <a:r>
              <a:rPr lang="en-GB" sz="2400" b="1" dirty="0" smtClean="0">
                <a:solidFill>
                  <a:srgbClr val="000099"/>
                </a:solidFill>
              </a:rPr>
              <a:t>“legal</a:t>
            </a:r>
            <a:r>
              <a:rPr lang="en-GB" sz="2400" b="1" dirty="0">
                <a:solidFill>
                  <a:srgbClr val="000099"/>
                </a:solidFill>
              </a:rPr>
              <a:t>, economic and social </a:t>
            </a:r>
            <a:r>
              <a:rPr lang="en-GB" sz="2400" b="1" dirty="0" smtClean="0">
                <a:solidFill>
                  <a:srgbClr val="000099"/>
                </a:solidFill>
              </a:rPr>
              <a:t>implications”</a:t>
            </a:r>
          </a:p>
          <a:p>
            <a:pPr>
              <a:defRPr/>
            </a:pPr>
            <a:endParaRPr lang="en-GB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GB" sz="2400" b="1" dirty="0" smtClean="0">
                <a:solidFill>
                  <a:srgbClr val="000099"/>
                </a:solidFill>
              </a:rPr>
              <a:t>What- any proposed “measures” </a:t>
            </a: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282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2" y="1589616"/>
            <a:ext cx="6400800" cy="464769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TUPE- </a:t>
            </a:r>
            <a:r>
              <a:rPr lang="en-US" sz="2400" b="1" dirty="0">
                <a:solidFill>
                  <a:srgbClr val="000099"/>
                </a:solidFill>
              </a:rPr>
              <a:t>Information and consultation obligations</a:t>
            </a: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Consultation- typical timeline</a:t>
            </a: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Launch letters, invitation to meeting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5 working days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Launch meeting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 Consultation period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30 days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Closure (meeting if necessary) 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Letters- response if consultation received</a:t>
            </a: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4536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2" y="1589616"/>
            <a:ext cx="6400800" cy="46476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TUPE- declaration of proposed “measures”</a:t>
            </a: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Q? Continuity vs change</a:t>
            </a: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A “measure” may be any relevant change, whether of the new employer’s will or not….</a:t>
            </a:r>
            <a:endParaRPr lang="en-US" sz="2400" b="1" dirty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72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2" y="1589616"/>
            <a:ext cx="6400800" cy="46476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TUPE-potential “measures”</a:t>
            </a: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Pay date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Pensions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Organisational/leadership structure</a:t>
            </a:r>
          </a:p>
          <a:p>
            <a:pPr>
              <a:defRPr/>
            </a:pPr>
            <a:r>
              <a:rPr lang="en-US" sz="2400" b="1" dirty="0" err="1" smtClean="0">
                <a:solidFill>
                  <a:srgbClr val="000099"/>
                </a:solidFill>
              </a:rPr>
              <a:t>Ts</a:t>
            </a:r>
            <a:r>
              <a:rPr lang="en-US" sz="2400" b="1" dirty="0" smtClean="0">
                <a:solidFill>
                  <a:srgbClr val="000099"/>
                </a:solidFill>
              </a:rPr>
              <a:t> and Cs (source/applicability)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Continuity of employment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Location (obligation)</a:t>
            </a: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 smtClean="0">
              <a:solidFill>
                <a:srgbClr val="000099"/>
              </a:solidFill>
            </a:endParaRPr>
          </a:p>
          <a:p>
            <a:pPr>
              <a:defRPr/>
            </a:pPr>
            <a:endParaRPr lang="en-US" sz="2400" b="1" dirty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1710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US" sz="28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872" y="1589616"/>
            <a:ext cx="6400800" cy="464769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000099"/>
                </a:solidFill>
              </a:rPr>
              <a:t>TUPE- the mix</a:t>
            </a:r>
            <a:endParaRPr lang="en-US" sz="2000" b="1" dirty="0">
              <a:solidFill>
                <a:srgbClr val="000099"/>
              </a:solidFill>
            </a:endParaRPr>
          </a:p>
        </p:txBody>
      </p:sp>
      <p:pic>
        <p:nvPicPr>
          <p:cNvPr id="5" name="Picture 2" descr="C:\Users\brian\AppData\Local\Microsoft\Windows\Temporary Internet Files\Content.Outlook\VZKJSV88\SAS Powerpoint Presentation Banner Templ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45465445"/>
              </p:ext>
            </p:extLst>
          </p:nvPr>
        </p:nvGraphicFramePr>
        <p:xfrm>
          <a:off x="1763688" y="24928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1609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S Ppt templat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SAS Ppt template 2015</Template>
  <TotalTime>117</TotalTime>
  <Words>350</Words>
  <Application>Microsoft Office PowerPoint</Application>
  <PresentationFormat>On-screen Show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SAS Ppt template 2015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Chris Whitmore</dc:creator>
  <cp:lastModifiedBy>Chris Whitmore</cp:lastModifiedBy>
  <cp:revision>13</cp:revision>
  <dcterms:created xsi:type="dcterms:W3CDTF">2016-06-10T07:29:15Z</dcterms:created>
  <dcterms:modified xsi:type="dcterms:W3CDTF">2016-06-10T15:00:11Z</dcterms:modified>
</cp:coreProperties>
</file>