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  <p:sldMasterId id="2147483666" r:id="rId6"/>
  </p:sldMasterIdLst>
  <p:notesMasterIdLst>
    <p:notesMasterId r:id="rId17"/>
  </p:notesMasterIdLst>
  <p:sldIdLst>
    <p:sldId id="256" r:id="rId7"/>
    <p:sldId id="275" r:id="rId8"/>
    <p:sldId id="258" r:id="rId9"/>
    <p:sldId id="268" r:id="rId10"/>
    <p:sldId id="267" r:id="rId11"/>
    <p:sldId id="270" r:id="rId12"/>
    <p:sldId id="271" r:id="rId13"/>
    <p:sldId id="273" r:id="rId14"/>
    <p:sldId id="274" r:id="rId15"/>
    <p:sldId id="276" r:id="rId1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531" y="3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EABB7C-168A-4961-AD52-AF740B68A4BC}" type="datetimeFigureOut">
              <a:rPr lang="en-GB" smtClean="0"/>
              <a:t>15/06/2017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881EA6-A3C0-4004-9FE4-84D30087DA5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5526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2150" y="250825"/>
            <a:ext cx="5400675" cy="4051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Tranche</a:t>
            </a:r>
            <a:r>
              <a:rPr lang="en-GB" baseline="0" dirty="0" smtClean="0"/>
              <a:t> 1 nearing end; tranche 2 begins in July.</a:t>
            </a:r>
          </a:p>
          <a:p>
            <a:r>
              <a:rPr lang="en-GB" baseline="0" dirty="0" smtClean="0"/>
              <a:t>We need schools’ support to help deliver the programme.  If surveyors can’t get on site then we can’t collect data.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BB7FA-2627-47C9-9258-FDF90D155C04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2445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66127" y="1981200"/>
            <a:ext cx="7611744" cy="16516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00" b="1" i="0">
                <a:solidFill>
                  <a:srgbClr val="104F7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6/15/2017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127" y="546742"/>
            <a:ext cx="2510473" cy="121295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2137D-7F58-4560-85AB-533BDE28CB9E}" type="datetimeFigureOut">
              <a:rPr lang="en-GB" smtClean="0"/>
              <a:t>15/06/2017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A775D-38F0-466F-AC88-715B6B5EAA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672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2137D-7F58-4560-85AB-533BDE28CB9E}" type="datetimeFigureOut">
              <a:rPr lang="en-GB" smtClean="0"/>
              <a:t>15/06/2017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A775D-38F0-466F-AC88-715B6B5EAA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86794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2137D-7F58-4560-85AB-533BDE28CB9E}" type="datetimeFigureOut">
              <a:rPr lang="en-GB" smtClean="0"/>
              <a:t>15/06/2017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A775D-38F0-466F-AC88-715B6B5EAA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39899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2137D-7F58-4560-85AB-533BDE28CB9E}" type="datetimeFigureOut">
              <a:rPr lang="en-GB" smtClean="0"/>
              <a:t>15/06/2017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A775D-38F0-466F-AC88-715B6B5EAA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5129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2137D-7F58-4560-85AB-533BDE28CB9E}" type="datetimeFigureOut">
              <a:rPr lang="en-GB" smtClean="0"/>
              <a:t>15/06/2017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A775D-38F0-466F-AC88-715B6B5EAA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53667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2137D-7F58-4560-85AB-533BDE28CB9E}" type="datetimeFigureOut">
              <a:rPr lang="en-GB" smtClean="0"/>
              <a:t>15/06/2017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A775D-38F0-466F-AC88-715B6B5EAA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9435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2137D-7F58-4560-85AB-533BDE28CB9E}" type="datetimeFigureOut">
              <a:rPr lang="en-GB" smtClean="0"/>
              <a:t>15/06/2017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A775D-38F0-466F-AC88-715B6B5EAA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6883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104F7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6/15/2017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104F7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6/15/2017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104F7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6/15/2017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6/15/2017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2137D-7F58-4560-85AB-533BDE28CB9E}" type="datetimeFigureOut">
              <a:rPr lang="en-GB" smtClean="0"/>
              <a:t>15/06/2017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A775D-38F0-466F-AC88-715B6B5EAA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3937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2137D-7F58-4560-85AB-533BDE28CB9E}" type="datetimeFigureOut">
              <a:rPr lang="en-GB" smtClean="0"/>
              <a:t>15/06/2017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A775D-38F0-466F-AC88-715B6B5EAA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4222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2137D-7F58-4560-85AB-533BDE28CB9E}" type="datetimeFigureOut">
              <a:rPr lang="en-GB" smtClean="0"/>
              <a:t>15/06/2017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A775D-38F0-466F-AC88-715B6B5EAA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0838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2137D-7F58-4560-85AB-533BDE28CB9E}" type="datetimeFigureOut">
              <a:rPr lang="en-GB" smtClean="0"/>
              <a:t>15/06/2017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A775D-38F0-466F-AC88-715B6B5EAA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7017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18291" y="471717"/>
            <a:ext cx="7907416" cy="4965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104F7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6324" y="1550823"/>
            <a:ext cx="7331351" cy="34093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6/15/2017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2137D-7F58-4560-85AB-533BDE28CB9E}" type="datetimeFigureOut">
              <a:rPr lang="en-GB" smtClean="0"/>
              <a:t>15/06/2017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A775D-38F0-466F-AC88-715B6B5EAA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3510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v.uk/guidance/condition-data-collection-programme-information-and-guidanc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education.gov.uk/efa-enquiry-form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Support.CAPITAL@education.gov.uk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775590" y="1815044"/>
            <a:ext cx="7611744" cy="24929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en-GB" dirty="0"/>
              <a:t>Effective and efficient management of school premises</a:t>
            </a:r>
            <a:endParaRPr dirty="0">
              <a:solidFill>
                <a:schemeClr val="tx2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75590" y="4800600"/>
            <a:ext cx="5777610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en-GB" sz="2000" dirty="0"/>
              <a:t>Schools North East presentation</a:t>
            </a:r>
          </a:p>
          <a:p>
            <a:r>
              <a:rPr lang="en-GB" sz="2000" dirty="0"/>
              <a:t>Simon Lindsay	</a:t>
            </a:r>
          </a:p>
          <a:p>
            <a:r>
              <a:rPr lang="en-GB" sz="2000" dirty="0" smtClean="0"/>
              <a:t>22 June </a:t>
            </a:r>
            <a:r>
              <a:rPr lang="en-GB" sz="2000" dirty="0"/>
              <a:t>2017</a:t>
            </a:r>
          </a:p>
          <a:p>
            <a:pPr marL="12700">
              <a:lnSpc>
                <a:spcPct val="100000"/>
              </a:lnSpc>
            </a:pPr>
            <a:endParaRPr sz="2000" dirty="0">
              <a:latin typeface="Arial"/>
              <a:cs typeface="Arial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409" y="510300"/>
            <a:ext cx="2309150" cy="111568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2105202" y="517575"/>
            <a:ext cx="4968552" cy="1440160"/>
          </a:xfrm>
          <a:prstGeom prst="roundRect">
            <a:avLst/>
          </a:prstGeom>
          <a:solidFill>
            <a:schemeClr val="bg1"/>
          </a:solidFill>
          <a:ln w="177800" cap="flat" cmpd="thinThick">
            <a:solidFill>
              <a:schemeClr val="tx2">
                <a:lumMod val="40000"/>
                <a:lumOff val="60000"/>
              </a:schemeClr>
            </a:solidFill>
            <a:rou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70764" y="732249"/>
            <a:ext cx="4837427" cy="92333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bliqueBottomRight"/>
              <a:lightRig rig="threePt" dir="t"/>
            </a:scene3d>
            <a:sp3d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400" b="1" i="0" u="none" strike="noStrike" kern="1200" cap="none" spc="0" normalizeH="0" baseline="0" noProof="0" dirty="0" smtClean="0">
                <a:ln w="900" cmpd="sng">
                  <a:solidFill>
                    <a:prstClr val="black">
                      <a:lumMod val="50000"/>
                      <a:lumOff val="50000"/>
                    </a:prstClr>
                  </a:solidFill>
                  <a:prstDash val="solid"/>
                </a:ln>
                <a:solidFill>
                  <a:prstClr val="black">
                    <a:lumMod val="50000"/>
                    <a:lumOff val="50000"/>
                  </a:prst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Set Your Goal</a:t>
            </a:r>
            <a:endParaRPr kumimoji="0" lang="en-GB" sz="5400" b="1" i="0" u="none" strike="noStrike" kern="1200" cap="none" spc="0" normalizeH="0" baseline="0" noProof="0" dirty="0">
              <a:ln w="900" cmpd="sng">
                <a:solidFill>
                  <a:prstClr val="black">
                    <a:lumMod val="50000"/>
                    <a:lumOff val="50000"/>
                  </a:prstClr>
                </a:solidFill>
                <a:prstDash val="solid"/>
              </a:ln>
              <a:solidFill>
                <a:prstClr val="black">
                  <a:lumMod val="50000"/>
                  <a:lumOff val="50000"/>
                </a:prst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755576" y="2636912"/>
            <a:ext cx="3672408" cy="2952328"/>
          </a:xfrm>
          <a:prstGeom prst="roundRect">
            <a:avLst/>
          </a:prstGeom>
          <a:solidFill>
            <a:schemeClr val="bg1"/>
          </a:solidFill>
          <a:ln w="177800" cap="flat" cmpd="thinThick">
            <a:solidFill>
              <a:schemeClr val="tx2">
                <a:lumMod val="40000"/>
                <a:lumOff val="60000"/>
              </a:schemeClr>
            </a:solidFill>
            <a:rou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89602" y="3068960"/>
            <a:ext cx="320435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Key points to remember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  <a:r>
              <a:rPr kumimoji="0" lang="en-GB" sz="1600" b="0" i="0" u="none" strike="noStrike" kern="1200" cap="none" spc="0" normalizeH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GB" sz="1600" b="0" i="0" u="none" strike="noStrike" kern="1200" cap="none" spc="0" normalizeH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School Maintenance version 2.0 this autumn</a:t>
            </a: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Keep </a:t>
            </a: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an eye out for more guidance and our new</a:t>
            </a:r>
            <a:r>
              <a:rPr kumimoji="0" lang="en-GB" sz="1600" b="0" i="0" u="none" strike="noStrike" kern="1200" cap="none" spc="0" normalizeH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web </a:t>
            </a:r>
            <a:r>
              <a:rPr kumimoji="0" lang="en-GB" sz="1600" b="0" i="0" u="none" strike="noStrike" kern="1200" cap="none" spc="0" normalizeH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pages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600" baseline="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you</a:t>
            </a:r>
            <a:r>
              <a:rPr lang="en-GB" sz="16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offer a case study ?</a:t>
            </a: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38" name="Picture 14" descr="Image result for set goa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099082"/>
            <a:ext cx="3846759" cy="1920158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5834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2105202" y="517575"/>
            <a:ext cx="4968552" cy="1440160"/>
          </a:xfrm>
          <a:prstGeom prst="roundRect">
            <a:avLst/>
          </a:prstGeom>
          <a:solidFill>
            <a:schemeClr val="bg1"/>
          </a:solidFill>
          <a:ln w="177800" cap="flat" cmpd="thinThick">
            <a:solidFill>
              <a:schemeClr val="tx2">
                <a:lumMod val="40000"/>
                <a:lumOff val="60000"/>
              </a:schemeClr>
            </a:solidFill>
            <a:rou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05202" y="762963"/>
            <a:ext cx="4902990" cy="830997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bliqueBottomRight"/>
              <a:lightRig rig="threePt" dir="t"/>
            </a:scene3d>
            <a:sp3d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1" i="0" u="none" strike="noStrike" kern="1200" cap="none" spc="0" normalizeH="0" baseline="0" noProof="0" dirty="0" smtClean="0">
                <a:ln w="900" cmpd="sng">
                  <a:solidFill>
                    <a:prstClr val="black">
                      <a:lumMod val="50000"/>
                      <a:lumOff val="50000"/>
                    </a:prstClr>
                  </a:solidFill>
                  <a:prstDash val="solid"/>
                </a:ln>
                <a:solidFill>
                  <a:prstClr val="black">
                    <a:lumMod val="50000"/>
                    <a:lumOff val="50000"/>
                  </a:prst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MASSIVE Goal</a:t>
            </a:r>
            <a:endParaRPr kumimoji="0" lang="en-GB" sz="4800" b="1" i="0" u="none" strike="noStrike" kern="1200" cap="none" spc="0" normalizeH="0" baseline="0" noProof="0" dirty="0">
              <a:ln w="900" cmpd="sng">
                <a:solidFill>
                  <a:prstClr val="black">
                    <a:lumMod val="50000"/>
                    <a:lumOff val="50000"/>
                  </a:prstClr>
                </a:solidFill>
                <a:prstDash val="solid"/>
              </a:ln>
              <a:solidFill>
                <a:prstClr val="black">
                  <a:lumMod val="50000"/>
                  <a:lumOff val="50000"/>
                </a:prst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701046" y="2708920"/>
            <a:ext cx="7776864" cy="2952328"/>
          </a:xfrm>
          <a:prstGeom prst="roundRect">
            <a:avLst/>
          </a:prstGeom>
          <a:solidFill>
            <a:schemeClr val="bg1"/>
          </a:solidFill>
          <a:ln w="177800" cap="flat" cmpd="thinThick">
            <a:solidFill>
              <a:schemeClr val="tx2">
                <a:lumMod val="40000"/>
                <a:lumOff val="60000"/>
              </a:schemeClr>
            </a:solidFill>
            <a:rou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89602" y="3068960"/>
            <a:ext cx="703878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My Massive Goal(s) for you from this session: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Find out how we can help each other to manage school premises more effectively and efficiently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217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62951" y="689014"/>
            <a:ext cx="4661535" cy="496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GB" dirty="0"/>
              <a:t>AGENDA</a:t>
            </a:r>
            <a:endParaRPr spc="-5" dirty="0">
              <a:solidFill>
                <a:schemeClr val="tx2"/>
              </a:solidFill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906324" y="1550823"/>
            <a:ext cx="7331351" cy="46782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Forthcoming </a:t>
            </a:r>
            <a:r>
              <a:rPr lang="en-GB" sz="2400" dirty="0" smtClean="0"/>
              <a:t>guidance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Capital Efficiency web </a:t>
            </a:r>
            <a:r>
              <a:rPr lang="en-GB" sz="2400" dirty="0" smtClean="0"/>
              <a:t>pages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Stakeholder </a:t>
            </a:r>
            <a:r>
              <a:rPr lang="en-GB" sz="2400" dirty="0" smtClean="0"/>
              <a:t>networks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Case </a:t>
            </a:r>
            <a:r>
              <a:rPr lang="en-GB" sz="2400" dirty="0" smtClean="0"/>
              <a:t>studies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Condition Data </a:t>
            </a:r>
            <a:r>
              <a:rPr lang="en-GB" sz="2400" dirty="0" smtClean="0"/>
              <a:t>Collection</a:t>
            </a:r>
          </a:p>
          <a:p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Questions and discussion</a:t>
            </a:r>
          </a:p>
          <a:p>
            <a:pPr marL="12700">
              <a:lnSpc>
                <a:spcPct val="100000"/>
              </a:lnSpc>
            </a:pPr>
            <a:endParaRPr lang="en-GB" dirty="0"/>
          </a:p>
          <a:p>
            <a:pPr marL="12700"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Forthcoming guidance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24" y="1550823"/>
            <a:ext cx="7331351" cy="4315027"/>
          </a:xfr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GB" sz="2400" kern="1200" dirty="0">
                <a:solidFill>
                  <a:prstClr val="black"/>
                </a:solidFill>
                <a:cs typeface="+mn-cs"/>
              </a:rPr>
              <a:t>Essential School Maintenance – version 2.0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GB" sz="2400" kern="1200" dirty="0">
                <a:solidFill>
                  <a:prstClr val="black"/>
                </a:solidFill>
                <a:cs typeface="+mn-cs"/>
              </a:rPr>
              <a:t>Procuring school capital projects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GB" sz="2400" kern="1200" dirty="0">
                <a:solidFill>
                  <a:prstClr val="black"/>
                </a:solidFill>
                <a:cs typeface="+mn-cs"/>
              </a:rPr>
              <a:t>School estate management – what does ‘good’ look like ?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GB" sz="2400" kern="1200" dirty="0">
                <a:solidFill>
                  <a:prstClr val="black"/>
                </a:solidFill>
                <a:cs typeface="+mn-cs"/>
              </a:rPr>
              <a:t>Top 10 checks for governing boards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endParaRPr lang="en-GB" sz="2400" kern="1200" dirty="0">
              <a:solidFill>
                <a:prstClr val="black"/>
              </a:solidFill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GB" sz="2400" kern="1200" dirty="0">
                <a:solidFill>
                  <a:prstClr val="black"/>
                </a:solidFill>
                <a:cs typeface="+mn-cs"/>
              </a:rPr>
              <a:t>What else do schools and responsible bodies need 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6981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Capital efficiency web pages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24" y="1550823"/>
            <a:ext cx="7331351" cy="4170372"/>
          </a:xfr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GB" kern="1200" dirty="0">
                <a:solidFill>
                  <a:prstClr val="black"/>
                </a:solidFill>
                <a:cs typeface="+mn-cs"/>
              </a:rPr>
              <a:t>New section in Efficiency and Financial Health webpage on gov.uk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GB" kern="1200" dirty="0">
                <a:solidFill>
                  <a:prstClr val="black"/>
                </a:solidFill>
                <a:cs typeface="+mn-cs"/>
              </a:rPr>
              <a:t>Initially linking to :</a:t>
            </a:r>
          </a:p>
          <a:p>
            <a:pPr marL="742950" marR="0" lvl="1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GB" sz="2000" kern="1200" dirty="0">
                <a:solidFill>
                  <a:prstClr val="black"/>
                </a:solidFill>
                <a:latin typeface="Arial"/>
              </a:rPr>
              <a:t>Essential School Maintenance</a:t>
            </a:r>
          </a:p>
          <a:p>
            <a:pPr marL="742950" marR="0" lvl="1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GB" sz="2000" kern="1200" dirty="0">
                <a:solidFill>
                  <a:prstClr val="black"/>
                </a:solidFill>
                <a:latin typeface="Arial"/>
              </a:rPr>
              <a:t>MAT Capital Funding page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GB" kern="1200" dirty="0">
                <a:solidFill>
                  <a:prstClr val="black"/>
                </a:solidFill>
                <a:cs typeface="+mn-cs"/>
              </a:rPr>
              <a:t>Future links to new guidance and publications 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GB" kern="1200" dirty="0">
                <a:solidFill>
                  <a:prstClr val="black"/>
                </a:solidFill>
                <a:cs typeface="+mn-cs"/>
              </a:rPr>
              <a:t>Case studies and good practice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GB" kern="1200" dirty="0">
                <a:solidFill>
                  <a:prstClr val="black"/>
                </a:solidFill>
                <a:cs typeface="+mn-cs"/>
              </a:rPr>
              <a:t>Single web page to collect all support and guidance for capital efficiency and other capital support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4459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Stakeholder networks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315027"/>
          </a:xfrm>
        </p:spPr>
        <p:txBody>
          <a:bodyPr/>
          <a:lstStyle/>
          <a:p>
            <a:pPr marL="742950" marR="0" lvl="1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GB" sz="2400" kern="1200" dirty="0">
                <a:solidFill>
                  <a:prstClr val="black"/>
                </a:solidFill>
                <a:latin typeface="Arial"/>
              </a:rPr>
              <a:t>ASCL</a:t>
            </a:r>
          </a:p>
          <a:p>
            <a:pPr marL="742950" marR="0" lvl="1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GB" sz="2400" kern="1200" dirty="0">
                <a:solidFill>
                  <a:prstClr val="black"/>
                </a:solidFill>
                <a:latin typeface="Arial"/>
              </a:rPr>
              <a:t>Catholic Education Service</a:t>
            </a:r>
          </a:p>
          <a:p>
            <a:pPr marL="742950" marR="0" lvl="1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GB" sz="2400" kern="1200" dirty="0">
                <a:solidFill>
                  <a:prstClr val="black"/>
                </a:solidFill>
                <a:latin typeface="Arial"/>
              </a:rPr>
              <a:t>CIPFA Property</a:t>
            </a:r>
          </a:p>
          <a:p>
            <a:pPr marL="742950" marR="0" lvl="1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GB" sz="2400" kern="1200" dirty="0">
                <a:solidFill>
                  <a:prstClr val="black"/>
                </a:solidFill>
                <a:latin typeface="Arial"/>
              </a:rPr>
              <a:t>EBDOG</a:t>
            </a:r>
          </a:p>
          <a:p>
            <a:pPr marL="742950" marR="0" lvl="1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GB" sz="2400" kern="1200" dirty="0">
                <a:solidFill>
                  <a:prstClr val="black"/>
                </a:solidFill>
                <a:latin typeface="Arial"/>
              </a:rPr>
              <a:t>FASNA</a:t>
            </a:r>
          </a:p>
          <a:p>
            <a:pPr marL="742950" marR="0" lvl="1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GB" sz="2400" kern="1200" dirty="0">
                <a:solidFill>
                  <a:prstClr val="black"/>
                </a:solidFill>
                <a:latin typeface="Arial"/>
              </a:rPr>
              <a:t>The Key for School Leaders</a:t>
            </a: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3"/>
          </p:nvPr>
        </p:nvSpPr>
        <p:spPr/>
        <p:txBody>
          <a:bodyPr/>
          <a:lstStyle/>
          <a:p>
            <a:pPr marL="342900" marR="0" lvl="1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GB" sz="2400" kern="1200" dirty="0">
                <a:solidFill>
                  <a:prstClr val="black"/>
                </a:solidFill>
                <a:latin typeface="Arial"/>
              </a:rPr>
              <a:t>LGA</a:t>
            </a:r>
          </a:p>
          <a:p>
            <a:pPr marL="342900" marR="0" lvl="1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GB" sz="2400" kern="1200" dirty="0">
                <a:solidFill>
                  <a:prstClr val="black"/>
                </a:solidFill>
                <a:latin typeface="Arial"/>
              </a:rPr>
              <a:t>NAHT</a:t>
            </a:r>
          </a:p>
          <a:p>
            <a:pPr marL="342900" marR="0" lvl="1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GB" sz="2400" kern="1200" dirty="0">
                <a:solidFill>
                  <a:prstClr val="black"/>
                </a:solidFill>
                <a:latin typeface="Arial"/>
              </a:rPr>
              <a:t>NASBM</a:t>
            </a:r>
          </a:p>
          <a:p>
            <a:pPr marL="342900" marR="0" lvl="1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GB" sz="2400" kern="1200" dirty="0">
                <a:solidFill>
                  <a:prstClr val="black"/>
                </a:solidFill>
                <a:latin typeface="Arial"/>
              </a:rPr>
              <a:t>NGA</a:t>
            </a:r>
          </a:p>
          <a:p>
            <a:pPr marL="342900" marR="0" lvl="1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GB" sz="2400" kern="1200" dirty="0">
                <a:solidFill>
                  <a:prstClr val="black"/>
                </a:solidFill>
                <a:latin typeface="Arial"/>
              </a:rPr>
              <a:t>National Society(C of E)</a:t>
            </a:r>
          </a:p>
          <a:p>
            <a:pPr marL="342900" marR="0" lvl="1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GB" sz="2400" kern="1200" dirty="0">
                <a:solidFill>
                  <a:prstClr val="black"/>
                </a:solidFill>
                <a:latin typeface="Arial"/>
              </a:rPr>
              <a:t>The Trust Network</a:t>
            </a:r>
          </a:p>
          <a:p>
            <a:pPr marL="342900" marR="0" lvl="1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GB" sz="2400" kern="1200" dirty="0">
                <a:solidFill>
                  <a:prstClr val="black"/>
                </a:solidFill>
                <a:latin typeface="Arial"/>
              </a:rPr>
              <a:t>Regional and Local networks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5412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Case studies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24" y="1550823"/>
            <a:ext cx="7331351" cy="4247317"/>
          </a:xfr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GB" kern="1200" dirty="0">
                <a:solidFill>
                  <a:prstClr val="black"/>
                </a:solidFill>
                <a:cs typeface="+mn-cs"/>
              </a:rPr>
              <a:t>To underpin guidance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GB" kern="1200" dirty="0">
                <a:solidFill>
                  <a:prstClr val="black"/>
                </a:solidFill>
                <a:cs typeface="+mn-cs"/>
              </a:rPr>
              <a:t>Estate management, Planning and Prioritising, Reducing Costs, Procuring Capital Projects, Collaboration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GB" kern="1200" dirty="0">
                <a:solidFill>
                  <a:prstClr val="black"/>
                </a:solidFill>
                <a:cs typeface="+mn-cs"/>
              </a:rPr>
              <a:t>What we are looking for:</a:t>
            </a:r>
          </a:p>
          <a:p>
            <a:pPr marL="742950" marR="0" lvl="1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GB" sz="2000" kern="1200" dirty="0">
                <a:solidFill>
                  <a:prstClr val="black"/>
                </a:solidFill>
                <a:latin typeface="Arial"/>
              </a:rPr>
              <a:t>Capital efficiency issue</a:t>
            </a:r>
          </a:p>
          <a:p>
            <a:pPr marL="742950" marR="0" lvl="1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GB" sz="2000" kern="1200" dirty="0">
                <a:solidFill>
                  <a:prstClr val="black"/>
                </a:solidFill>
                <a:latin typeface="Arial"/>
              </a:rPr>
              <a:t>Action taken</a:t>
            </a:r>
          </a:p>
          <a:p>
            <a:pPr marL="742950" marR="0" lvl="1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GB" sz="2000" kern="1200" dirty="0">
                <a:solidFill>
                  <a:prstClr val="black"/>
                </a:solidFill>
                <a:latin typeface="Arial"/>
              </a:rPr>
              <a:t>Impact</a:t>
            </a:r>
          </a:p>
          <a:p>
            <a:pPr marL="742950" marR="0" lvl="1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endParaRPr lang="en-GB" sz="2000" b="1" kern="1200" dirty="0">
              <a:solidFill>
                <a:prstClr val="black"/>
              </a:solidFill>
              <a:latin typeface="Arial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GB" sz="2000" b="1" kern="1200" dirty="0">
                <a:solidFill>
                  <a:prstClr val="black"/>
                </a:solidFill>
                <a:latin typeface="Arial"/>
              </a:rPr>
              <a:t>How can you help 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3781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Condition Data Collection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355600">
              <a:lnSpc>
                <a:spcPct val="100000"/>
              </a:lnSpc>
              <a:buClr>
                <a:schemeClr val="tx2"/>
              </a:buClr>
            </a:pPr>
            <a:r>
              <a:rPr lang="en-GB" sz="1800" spc="-5" dirty="0">
                <a:cs typeface="Arial"/>
              </a:rPr>
              <a:t>Successor to Property Data Survey (PDS) programme</a:t>
            </a:r>
          </a:p>
          <a:p>
            <a:pPr marL="12700">
              <a:lnSpc>
                <a:spcPct val="100000"/>
              </a:lnSpc>
              <a:buClr>
                <a:schemeClr val="tx2"/>
              </a:buClr>
            </a:pPr>
            <a:endParaRPr lang="en-GB" sz="1800" spc="-5" dirty="0">
              <a:cs typeface="Arial"/>
            </a:endParaRPr>
          </a:p>
          <a:p>
            <a:pPr marL="355600">
              <a:lnSpc>
                <a:spcPct val="100000"/>
              </a:lnSpc>
              <a:buClr>
                <a:schemeClr val="tx2"/>
              </a:buClr>
            </a:pPr>
            <a:r>
              <a:rPr lang="en-GB" sz="1800" spc="-5" dirty="0">
                <a:cs typeface="Arial"/>
              </a:rPr>
              <a:t>Collects </a:t>
            </a:r>
            <a:r>
              <a:rPr lang="en-GB" sz="1800" spc="-5" dirty="0" smtClean="0">
                <a:cs typeface="Arial"/>
              </a:rPr>
              <a:t>both condition </a:t>
            </a:r>
            <a:r>
              <a:rPr lang="en-GB" sz="1800" spc="-5" dirty="0">
                <a:cs typeface="Arial"/>
              </a:rPr>
              <a:t>and contextual </a:t>
            </a:r>
            <a:r>
              <a:rPr lang="en-GB" sz="1800" spc="-5" dirty="0" smtClean="0">
                <a:cs typeface="Arial"/>
              </a:rPr>
              <a:t>information for each site</a:t>
            </a:r>
            <a:endParaRPr lang="en-GB" sz="1800" spc="-5" dirty="0">
              <a:cs typeface="Arial"/>
            </a:endParaRPr>
          </a:p>
          <a:p>
            <a:pPr marL="12700">
              <a:lnSpc>
                <a:spcPct val="100000"/>
              </a:lnSpc>
              <a:buClr>
                <a:schemeClr val="tx2"/>
              </a:buClr>
            </a:pPr>
            <a:endParaRPr lang="en-GB" sz="1800" spc="-5" dirty="0">
              <a:cs typeface="Arial"/>
            </a:endParaRPr>
          </a:p>
          <a:p>
            <a:pPr marL="355600">
              <a:lnSpc>
                <a:spcPct val="100000"/>
              </a:lnSpc>
              <a:buClr>
                <a:schemeClr val="tx2"/>
              </a:buClr>
            </a:pPr>
            <a:r>
              <a:rPr lang="en-GB" sz="1800" spc="-5" dirty="0">
                <a:cs typeface="Arial"/>
              </a:rPr>
              <a:t>All government funded schools are in scope (more than PDS)</a:t>
            </a:r>
          </a:p>
          <a:p>
            <a:pPr marL="355600">
              <a:lnSpc>
                <a:spcPct val="100000"/>
              </a:lnSpc>
              <a:buClr>
                <a:schemeClr val="tx2"/>
              </a:buClr>
            </a:pPr>
            <a:endParaRPr lang="en-GB" sz="1800" spc="-5" dirty="0">
              <a:cs typeface="Arial"/>
            </a:endParaRPr>
          </a:p>
          <a:p>
            <a:pPr marL="355600">
              <a:lnSpc>
                <a:spcPct val="100000"/>
              </a:lnSpc>
              <a:buClr>
                <a:schemeClr val="tx2"/>
              </a:buClr>
            </a:pPr>
            <a:r>
              <a:rPr lang="en-GB" sz="1800" spc="-5" dirty="0">
                <a:cs typeface="Arial"/>
              </a:rPr>
              <a:t>Commenced February 2017, completion September 2019</a:t>
            </a:r>
            <a:r>
              <a:rPr lang="en-GB" sz="1800" spc="-5" dirty="0" smtClean="0">
                <a:cs typeface="Arial"/>
              </a:rPr>
              <a:t>.</a:t>
            </a:r>
          </a:p>
          <a:p>
            <a:pPr marL="12700" indent="0">
              <a:lnSpc>
                <a:spcPct val="100000"/>
              </a:lnSpc>
              <a:buClr>
                <a:schemeClr val="tx2"/>
              </a:buClr>
              <a:buNone/>
            </a:pPr>
            <a:endParaRPr lang="en-GB" sz="2900" spc="-5" dirty="0">
              <a:cs typeface="Arial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3"/>
          </p:nvPr>
        </p:nvSpPr>
        <p:spPr/>
        <p:txBody>
          <a:bodyPr>
            <a:noAutofit/>
          </a:bodyPr>
          <a:lstStyle/>
          <a:p>
            <a:pPr marL="12700" indent="0">
              <a:lnSpc>
                <a:spcPct val="100000"/>
              </a:lnSpc>
              <a:spcAft>
                <a:spcPts val="0"/>
              </a:spcAft>
              <a:buClr>
                <a:schemeClr val="tx2"/>
              </a:buClr>
              <a:buNone/>
            </a:pPr>
            <a:r>
              <a:rPr lang="en-GB" sz="2400" spc="-5" dirty="0" smtClean="0">
                <a:cs typeface="Arial"/>
              </a:rPr>
              <a:t>WHY</a:t>
            </a:r>
            <a:r>
              <a:rPr lang="en-GB" sz="2400" spc="-5" dirty="0">
                <a:cs typeface="Arial"/>
              </a:rPr>
              <a:t>?</a:t>
            </a:r>
          </a:p>
          <a:p>
            <a:pPr marL="926465" indent="-457200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Font typeface="+mj-lt"/>
              <a:buAutoNum type="arabicPeriod"/>
              <a:tabLst>
                <a:tab pos="756920" algn="l"/>
              </a:tabLst>
            </a:pPr>
            <a:r>
              <a:rPr lang="en-GB" sz="1800" dirty="0" smtClean="0">
                <a:cs typeface="Arial"/>
              </a:rPr>
              <a:t>Allocate </a:t>
            </a:r>
            <a:r>
              <a:rPr lang="en-GB" sz="1800" dirty="0">
                <a:cs typeface="Arial"/>
              </a:rPr>
              <a:t>capital </a:t>
            </a:r>
            <a:r>
              <a:rPr lang="en-GB" sz="1800" b="0" dirty="0">
                <a:cs typeface="Arial"/>
              </a:rPr>
              <a:t>to schools via their responsible bodies</a:t>
            </a:r>
            <a:endParaRPr lang="en-GB" sz="1800" b="0" dirty="0">
              <a:solidFill>
                <a:srgbClr val="C00000"/>
              </a:solidFill>
              <a:cs typeface="Arial"/>
            </a:endParaRPr>
          </a:p>
          <a:p>
            <a:pPr marL="926465" indent="-457200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Font typeface="+mj-lt"/>
              <a:buAutoNum type="arabicPeriod"/>
              <a:tabLst>
                <a:tab pos="756920" algn="l"/>
              </a:tabLst>
            </a:pPr>
            <a:r>
              <a:rPr lang="en-GB" sz="1800" dirty="0" smtClean="0">
                <a:cs typeface="Arial"/>
              </a:rPr>
              <a:t>Identify </a:t>
            </a:r>
            <a:r>
              <a:rPr lang="en-GB" sz="1800" dirty="0">
                <a:cs typeface="Arial"/>
              </a:rPr>
              <a:t>schools </a:t>
            </a:r>
            <a:r>
              <a:rPr lang="en-GB" sz="1800" b="0" dirty="0">
                <a:cs typeface="Arial"/>
              </a:rPr>
              <a:t>for possible replacement</a:t>
            </a:r>
          </a:p>
          <a:p>
            <a:pPr marL="926465" indent="-457200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Font typeface="+mj-lt"/>
              <a:buAutoNum type="arabicPeriod"/>
              <a:tabLst>
                <a:tab pos="756920" algn="l"/>
              </a:tabLst>
            </a:pPr>
            <a:r>
              <a:rPr lang="en-GB" sz="1800" dirty="0" smtClean="0">
                <a:cs typeface="Arial"/>
              </a:rPr>
              <a:t>Support </a:t>
            </a:r>
            <a:r>
              <a:rPr lang="en-GB" sz="1800" dirty="0">
                <a:cs typeface="Arial"/>
              </a:rPr>
              <a:t>bids to treasury </a:t>
            </a:r>
            <a:r>
              <a:rPr lang="en-GB" sz="1800" b="0" dirty="0">
                <a:cs typeface="Arial"/>
              </a:rPr>
              <a:t>for additional capital </a:t>
            </a:r>
          </a:p>
          <a:p>
            <a:pPr marL="926465" indent="-457200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Font typeface="+mj-lt"/>
              <a:buAutoNum type="arabicPeriod"/>
              <a:tabLst>
                <a:tab pos="756920" algn="l"/>
              </a:tabLst>
            </a:pPr>
            <a:r>
              <a:rPr lang="en-GB" sz="1800" b="0" dirty="0" smtClean="0">
                <a:cs typeface="Arial"/>
              </a:rPr>
              <a:t>Aid </a:t>
            </a:r>
            <a:r>
              <a:rPr lang="en-GB" sz="1800" b="0" dirty="0">
                <a:cs typeface="Arial"/>
              </a:rPr>
              <a:t>development of </a:t>
            </a:r>
            <a:r>
              <a:rPr lang="en-GB" sz="1800" dirty="0">
                <a:cs typeface="Arial"/>
              </a:rPr>
              <a:t>future condition funding policy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en-GB" dirty="0"/>
          </a:p>
        </p:txBody>
      </p:sp>
      <p:grpSp>
        <p:nvGrpSpPr>
          <p:cNvPr id="10" name="Group 9"/>
          <p:cNvGrpSpPr/>
          <p:nvPr/>
        </p:nvGrpSpPr>
        <p:grpSpPr>
          <a:xfrm>
            <a:off x="2051720" y="5553759"/>
            <a:ext cx="6624736" cy="646331"/>
            <a:chOff x="2051720" y="5553759"/>
            <a:chExt cx="6624736" cy="646331"/>
          </a:xfrm>
        </p:grpSpPr>
        <p:sp>
          <p:nvSpPr>
            <p:cNvPr id="5" name="Rectangle 4"/>
            <p:cNvSpPr/>
            <p:nvPr/>
          </p:nvSpPr>
          <p:spPr>
            <a:xfrm>
              <a:off x="2483768" y="5553759"/>
              <a:ext cx="619268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Bef>
                  <a:spcPts val="1075"/>
                </a:spcBef>
                <a:buClr>
                  <a:srgbClr val="1F497D"/>
                </a:buClr>
              </a:pPr>
              <a:r>
                <a:rPr lang="en-GB" b="1" dirty="0" smtClean="0">
                  <a:latin typeface="Calibri" panose="020F0502020204030204" pitchFamily="34" charset="0"/>
                  <a:hlinkClick r:id="rId3"/>
                </a:rPr>
                <a:t>www.gov.uk/guidance/condition-data-collection-programme-information-and-guidance</a:t>
              </a:r>
              <a:endParaRPr lang="en-GB" b="1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051720" y="5561171"/>
              <a:ext cx="6335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Info:</a:t>
              </a:r>
              <a:endParaRPr lang="en-GB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002214" y="6237312"/>
            <a:ext cx="5155796" cy="369332"/>
            <a:chOff x="1835696" y="6237312"/>
            <a:chExt cx="5155796" cy="369332"/>
          </a:xfrm>
        </p:grpSpPr>
        <p:sp>
          <p:nvSpPr>
            <p:cNvPr id="6" name="Rectangle 5"/>
            <p:cNvSpPr/>
            <p:nvPr/>
          </p:nvSpPr>
          <p:spPr>
            <a:xfrm>
              <a:off x="2915183" y="6237312"/>
              <a:ext cx="4076309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600" b="1" u="sng" dirty="0" smtClean="0">
                  <a:solidFill>
                    <a:srgbClr val="0000FF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  <a:hlinkClick r:id="rId4"/>
                </a:rPr>
                <a:t>www.education.gov.uk/efa-enquiry-form</a:t>
              </a:r>
              <a:endParaRPr lang="en-GB" sz="16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835696" y="6237312"/>
              <a:ext cx="12105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Enquiries:</a:t>
              </a: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3361946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438400"/>
            <a:ext cx="7907416" cy="3077766"/>
          </a:xfrm>
        </p:spPr>
        <p:txBody>
          <a:bodyPr/>
          <a:lstStyle/>
          <a:p>
            <a:r>
              <a:rPr lang="en-GB" sz="4800" dirty="0" smtClean="0"/>
              <a:t>Questions and discussion</a:t>
            </a:r>
            <a:br>
              <a:rPr lang="en-GB" sz="4800" dirty="0" smtClean="0"/>
            </a:br>
            <a:r>
              <a:rPr lang="en-GB" sz="4800" dirty="0"/>
              <a:t/>
            </a:r>
            <a:br>
              <a:rPr lang="en-GB" sz="4800" dirty="0"/>
            </a:br>
            <a:r>
              <a:rPr lang="en-GB" sz="2800"/>
              <a:t>Contact:  </a:t>
            </a:r>
            <a:r>
              <a:rPr lang="en-GB" sz="2800" smtClean="0">
                <a:hlinkClick r:id="rId2"/>
              </a:rPr>
              <a:t>Support.CAPITAL@education.gov.uk</a:t>
            </a:r>
            <a:r>
              <a:rPr lang="en-GB" sz="2800" smtClean="0"/>
              <a:t> </a:t>
            </a:r>
            <a:r>
              <a:rPr lang="en-GB" sz="4800" dirty="0" smtClean="0"/>
              <a:t/>
            </a:r>
            <a:br>
              <a:rPr lang="en-GB" sz="4800" dirty="0" smtClean="0"/>
            </a:b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2039813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DfE colours">
      <a:dk1>
        <a:sysClr val="windowText" lastClr="000000"/>
      </a:dk1>
      <a:lt1>
        <a:sysClr val="window" lastClr="FFFFFF"/>
      </a:lt1>
      <a:dk2>
        <a:srgbClr val="104F75"/>
      </a:dk2>
      <a:lt2>
        <a:srgbClr val="CFDCE3"/>
      </a:lt2>
      <a:accent1>
        <a:srgbClr val="7095AC"/>
      </a:accent1>
      <a:accent2>
        <a:srgbClr val="260859"/>
      </a:accent2>
      <a:accent3>
        <a:srgbClr val="004712"/>
      </a:accent3>
      <a:accent4>
        <a:srgbClr val="8A2529"/>
      </a:accent4>
      <a:accent5>
        <a:srgbClr val="E87D1E"/>
      </a:accent5>
      <a:accent6>
        <a:srgbClr val="C2A204"/>
      </a:accent6>
      <a:hlink>
        <a:srgbClr val="104F75"/>
      </a:hlink>
      <a:folHlink>
        <a:srgbClr val="26085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5181134883947a99a38d116ffff0102 xmlns="c21bc523-8d78-4fa7-b5e0-0c9edf245b77">
      <Terms xmlns="http://schemas.microsoft.com/office/infopath/2007/PartnerControls">
        <TermInfo xmlns="http://schemas.microsoft.com/office/infopath/2007/PartnerControls">
          <TermName xmlns="http://schemas.microsoft.com/office/infopath/2007/PartnerControls">EFA</TermName>
          <TermId xmlns="http://schemas.microsoft.com/office/infopath/2007/PartnerControls">4a323c2c-9aef-47e8-b09b-131faf9bac1c</TermId>
        </TermInfo>
      </Terms>
    </h5181134883947a99a38d116ffff0102>
    <h5181134883947a99a38d116ffff0006 xmlns="c21bc523-8d78-4fa7-b5e0-0c9edf245b77">
      <Terms xmlns="http://schemas.microsoft.com/office/infopath/2007/PartnerControls"/>
    </h5181134883947a99a38d116ffff0006>
    <k0fa7a8d76e84aaea9d4b7ccbba61ab0 xmlns="73f0fe93-a0ee-40f7-8eca-c32aa7724679">
      <Terms xmlns="http://schemas.microsoft.com/office/infopath/2007/PartnerControls"/>
    </k0fa7a8d76e84aaea9d4b7ccbba61ab0>
    <d24f8d1f833b46f1946c259fe9544203 xmlns="73f0fe93-a0ee-40f7-8eca-c32aa7724679">
      <Terms xmlns="http://schemas.microsoft.com/office/infopath/2007/PartnerControls">
        <TermInfo xmlns="http://schemas.microsoft.com/office/infopath/2007/PartnerControls">
          <TermName xmlns="http://schemas.microsoft.com/office/infopath/2007/PartnerControls">Official</TermName>
          <TermId xmlns="http://schemas.microsoft.com/office/infopath/2007/PartnerControls">0884c477-2e62-47ea-b19c-5af6e91124c5</TermId>
        </TermInfo>
      </Terms>
    </d24f8d1f833b46f1946c259fe9544203>
    <h534c3c2c6ef414589f4c93e5faee7d8 xmlns="73f0fe93-a0ee-40f7-8eca-c32aa7724679">
      <Terms xmlns="http://schemas.microsoft.com/office/infopath/2007/PartnerControls">
        <TermInfo xmlns="http://schemas.microsoft.com/office/infopath/2007/PartnerControls">
          <TermName xmlns="http://schemas.microsoft.com/office/infopath/2007/PartnerControls">EFA</TermName>
          <TermId xmlns="http://schemas.microsoft.com/office/infopath/2007/PartnerControls">f55057f6-e680-4dd8-a168-9494a8b9b0ae</TermId>
        </TermInfo>
      </Terms>
    </h534c3c2c6ef414589f4c93e5faee7d8>
    <_dlc_DocId xmlns="73f0fe93-a0ee-40f7-8eca-c32aa7724679" xsi:nil="true"/>
    <IWPContributor xmlns="b4561e75-76c2-4128-8be3-477f7c27dac4">
      <UserInfo>
        <DisplayName/>
        <AccountId xsi:nil="true"/>
        <AccountType/>
      </UserInfo>
    </IWPContributor>
    <a24d9c99e6f541498e4902964e83fa13 xmlns="73f0fe93-a0ee-40f7-8eca-c32aa7724679">
      <Terms xmlns="http://schemas.microsoft.com/office/infopath/2007/PartnerControls"/>
    </a24d9c99e6f541498e4902964e83fa13>
    <_dlc_DocIdUrl xmlns="73f0fe93-a0ee-40f7-8eca-c32aa7724679">
      <Url xsi:nil="true"/>
      <Description xsi:nil="true"/>
    </_dlc_DocIdUrl>
    <TaxCatchAll xmlns="73f0fe93-a0ee-40f7-8eca-c32aa7724679">
      <Value>3</Value>
      <Value>2</Value>
      <Value>1</Value>
    </TaxCatchAll>
    <Comment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Programme and Project Management" ma:contentTypeID="0x010100E41E61D2E0BF4740A28082345A21FF540A00F305112D9288494BBB2BF10064786BF7" ma:contentTypeVersion="41" ma:contentTypeDescription="For programme or project documents. Records retained for 10 years." ma:contentTypeScope="" ma:versionID="c8ea7c3750fe34ccac752c5905d16200">
  <xsd:schema xmlns:xsd="http://www.w3.org/2001/XMLSchema" xmlns:xs="http://www.w3.org/2001/XMLSchema" xmlns:p="http://schemas.microsoft.com/office/2006/metadata/properties" xmlns:ns1="http://schemas.microsoft.com/sharepoint/v3" xmlns:ns2="73f0fe93-a0ee-40f7-8eca-c32aa7724679" xmlns:ns3="b4561e75-76c2-4128-8be3-477f7c27dac4" xmlns:ns4="c21bc523-8d78-4fa7-b5e0-0c9edf245b77" targetNamespace="http://schemas.microsoft.com/office/2006/metadata/properties" ma:root="true" ma:fieldsID="522868056cb012194af818bc806d564c" ns1:_="" ns2:_="" ns3:_="" ns4:_="">
    <xsd:import namespace="http://schemas.microsoft.com/sharepoint/v3"/>
    <xsd:import namespace="73f0fe93-a0ee-40f7-8eca-c32aa7724679"/>
    <xsd:import namespace="b4561e75-76c2-4128-8be3-477f7c27dac4"/>
    <xsd:import namespace="c21bc523-8d78-4fa7-b5e0-0c9edf245b77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Comments" minOccurs="0"/>
                <xsd:element ref="ns2:TaxCatchAll" minOccurs="0"/>
                <xsd:element ref="ns2:TaxCatchAllLabel" minOccurs="0"/>
                <xsd:element ref="ns1:_vti_ItemDeclaredRecord" minOccurs="0"/>
                <xsd:element ref="ns2:a24d9c99e6f541498e4902964e83fa13" minOccurs="0"/>
                <xsd:element ref="ns2:d24f8d1f833b46f1946c259fe9544203" minOccurs="0"/>
                <xsd:element ref="ns2:k0fa7a8d76e84aaea9d4b7ccbba61ab0" minOccurs="0"/>
                <xsd:element ref="ns2:h534c3c2c6ef414589f4c93e5faee7d8" minOccurs="0"/>
                <xsd:element ref="ns3:IWPContributor" minOccurs="0"/>
                <xsd:element ref="ns4:h5181134883947a99a38d116ffff0102" minOccurs="0"/>
                <xsd:element ref="ns4:h5181134883947a99a38d116ffff0006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Comments" ma:index="11" nillable="true" ma:displayName="Description" ma:hidden="true" ma:internalName="Comments" ma:readOnly="false">
      <xsd:simpleType>
        <xsd:restriction base="dms:Note"/>
      </xsd:simpleType>
    </xsd:element>
    <xsd:element name="_vti_ItemDeclaredRecord" ma:index="18" nillable="true" ma:displayName="Declared Record" ma:description="" ma:hidden="true" ma:indexed="true" ma:internalName="_vti_ItemDeclaredRecord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f0fe93-a0ee-40f7-8eca-c32aa772467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fals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15" nillable="true" ma:displayName="Taxonomy Catch All Column" ma:description="" ma:hidden="true" ma:list="{c072b44c-d335-449c-91bc-4ff6a0206934}" ma:internalName="TaxCatchAll" ma:readOnly="false" ma:showField="CatchAllData" ma:web="73f0fe93-a0ee-40f7-8eca-c32aa772467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6" nillable="true" ma:displayName="Taxonomy Catch All Column1" ma:description="" ma:list="{c072b44c-d335-449c-91bc-4ff6a0206934}" ma:internalName="TaxCatchAllLabel" ma:readOnly="true" ma:showField="CatchAllDataLabel" ma:web="73f0fe93-a0ee-40f7-8eca-c32aa772467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a24d9c99e6f541498e4902964e83fa13" ma:index="22" nillable="true" ma:taxonomy="true" ma:internalName="a24d9c99e6f541498e4902964e83fa13" ma:taxonomyFieldName="IWPFunction" ma:displayName="Function" ma:readOnly="false" ma:fieldId="{a24d9c99-e6f5-4149-8e49-02964e83fa13}" ma:taxonomyMulti="true" ma:sspId="ec07c698-60f5-424f-b9af-f4c59398b511" ma:termSetId="d25a8a8b-cc76-477b-9c8b-292b0e01012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24f8d1f833b46f1946c259fe9544203" ma:index="23" ma:taxonomy="true" ma:internalName="d24f8d1f833b46f1946c259fe9544203" ma:taxonomyFieldName="IWPRightsProtectiveMarking" ma:displayName="Rights: Protective Marking" ma:readOnly="false" ma:default="1;#Official|0884c477-2e62-47ea-b19c-5af6e91124c5" ma:fieldId="{d24f8d1f-833b-46f1-946c-259fe9544203}" ma:sspId="ec07c698-60f5-424f-b9af-f4c59398b511" ma:termSetId="7870c18b-dc34-46a1-adf5-a571f0cac88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0fa7a8d76e84aaea9d4b7ccbba61ab0" ma:index="24" nillable="true" ma:taxonomy="true" ma:internalName="k0fa7a8d76e84aaea9d4b7ccbba61ab0" ma:taxonomyFieldName="IWPSiteType" ma:displayName="Site Type" ma:readOnly="false" ma:fieldId="{40fa7a8d-76e8-4aae-a9d4-b7ccbba61ab0}" ma:sspId="ec07c698-60f5-424f-b9af-f4c59398b511" ma:termSetId="68f3bd98-4d9d-4839-831a-d4827606df7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h534c3c2c6ef414589f4c93e5faee7d8" ma:index="25" ma:taxonomy="true" ma:internalName="h534c3c2c6ef414589f4c93e5faee7d8" ma:taxonomyFieldName="IWPOrganisationalUnit" ma:displayName="Organisational Unit" ma:readOnly="false" ma:default="2;#EFA|f55057f6-e680-4dd8-a168-9494a8b9b0ae" ma:fieldId="{1534c3c2-c6ef-4145-89f4-c93e5faee7d8}" ma:sspId="ec07c698-60f5-424f-b9af-f4c59398b511" ma:termSetId="b3e263f6-0ab6-425a-b3de-0e67f2faf769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561e75-76c2-4128-8be3-477f7c27dac4" elementFormDefault="qualified">
    <xsd:import namespace="http://schemas.microsoft.com/office/2006/documentManagement/types"/>
    <xsd:import namespace="http://schemas.microsoft.com/office/infopath/2007/PartnerControls"/>
    <xsd:element name="IWPContributor" ma:index="26" nillable="true" ma:displayName="Contributor" ma:list="UserInfo" ma:SharePointGroup="0" ma:internalName="IWPContributor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1bc523-8d78-4fa7-b5e0-0c9edf245b77" elementFormDefault="qualified">
    <xsd:import namespace="http://schemas.microsoft.com/office/2006/documentManagement/types"/>
    <xsd:import namespace="http://schemas.microsoft.com/office/infopath/2007/PartnerControls"/>
    <xsd:element name="h5181134883947a99a38d116ffff0102" ma:index="27" ma:taxonomy="true" ma:internalName="h5181134883947a99a38d116ffff0102" ma:taxonomyFieldName="IWPOwner" ma:displayName="Owner" ma:readOnly="false" ma:default="3;#EFA|4a323c2c-9aef-47e8-b09b-131faf9bac1c" ma:fieldId="{15181134-8839-47a9-9a38-d116ffff0102}" ma:sspId="ec07c698-60f5-424f-b9af-f4c59398b511" ma:termSetId="12161dbb-b36f-4439-aef1-21e7cc92280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h5181134883947a99a38d116ffff0006" ma:index="29" nillable="true" ma:taxonomy="true" ma:internalName="h5181134883947a99a38d116ffff0006" ma:taxonomyFieldName="IWPSubject" ma:displayName="Subject" ma:readOnly="false" ma:fieldId="{15181134-8839-47a9-9a38-d116ffff0006}" ma:sspId="ec07c698-60f5-424f-b9af-f4c59398b511" ma:termSetId="33432453-e88c-4baa-94a6-467fc4fc06f9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244ABB-8FC2-4915-969F-669822A34EE4}">
  <ds:schemaRefs>
    <ds:schemaRef ds:uri="73f0fe93-a0ee-40f7-8eca-c32aa7724679"/>
    <ds:schemaRef ds:uri="b4561e75-76c2-4128-8be3-477f7c27dac4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c21bc523-8d78-4fa7-b5e0-0c9edf245b77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F1FFFA5-52B2-4616-91BA-FA25D4D49C7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CC08861-0A7C-433A-81B0-BE76FAD2C577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EFDC5EBC-58B6-4ED7-A05C-C95AB561A1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3f0fe93-a0ee-40f7-8eca-c32aa7724679"/>
    <ds:schemaRef ds:uri="b4561e75-76c2-4128-8be3-477f7c27dac4"/>
    <ds:schemaRef ds:uri="c21bc523-8d78-4fa7-b5e0-0c9edf245b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</TotalTime>
  <Words>366</Words>
  <Application>Microsoft Office PowerPoint</Application>
  <PresentationFormat>On-screen Show (4:3)</PresentationFormat>
  <Paragraphs>85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Office Theme</vt:lpstr>
      <vt:lpstr>1_Office Theme</vt:lpstr>
      <vt:lpstr>Effective and efficient management of school premises</vt:lpstr>
      <vt:lpstr>PowerPoint Presentation</vt:lpstr>
      <vt:lpstr>AGENDA</vt:lpstr>
      <vt:lpstr>Forthcoming guidance</vt:lpstr>
      <vt:lpstr>Capital efficiency web pages</vt:lpstr>
      <vt:lpstr>Stakeholder networks</vt:lpstr>
      <vt:lpstr>Case studies</vt:lpstr>
      <vt:lpstr>Condition Data Collection</vt:lpstr>
      <vt:lpstr>Questions and discussion  Contact:  Support.CAPITAL@education.gov.uk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EFSA PowerPoint template</dc:title>
  <dc:creator>Catherine Lawson</dc:creator>
  <cp:lastModifiedBy>LINDSAY, Simon</cp:lastModifiedBy>
  <cp:revision>14</cp:revision>
  <dcterms:created xsi:type="dcterms:W3CDTF">2017-03-30T13:56:40Z</dcterms:created>
  <dcterms:modified xsi:type="dcterms:W3CDTF">2017-06-15T15:03:50Z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2017-03-30T00:00:00Z</vt:filetime>
  </property>
  <property fmtid="{D5CDD505-2E9C-101B-9397-08002B2CF9AE}" pid="3" name="Creator">
    <vt:lpwstr>Acrobat PDFMaker 15 for PowerPoint</vt:lpwstr>
  </property>
  <property fmtid="{D5CDD505-2E9C-101B-9397-08002B2CF9AE}" pid="4" name="LastSaved">
    <vt:filetime>2017-03-30T00:00:00Z</vt:filetime>
  </property>
  <property fmtid="{D5CDD505-2E9C-101B-9397-08002B2CF9AE}" pid="5" name="ContentTypeId">
    <vt:lpwstr>0x010100E41E61D2E0BF4740A28082345A21FF540A00F305112D9288494BBB2BF10064786BF7</vt:lpwstr>
  </property>
  <property fmtid="{D5CDD505-2E9C-101B-9397-08002B2CF9AE}" pid="6" name="IWPOrganisationalUnit">
    <vt:lpwstr>2;#EFA|f55057f6-e680-4dd8-a168-9494a8b9b0ae</vt:lpwstr>
  </property>
  <property fmtid="{D5CDD505-2E9C-101B-9397-08002B2CF9AE}" pid="7" name="IWPOwner">
    <vt:lpwstr>3;#EFA|4a323c2c-9aef-47e8-b09b-131faf9bac1c</vt:lpwstr>
  </property>
  <property fmtid="{D5CDD505-2E9C-101B-9397-08002B2CF9AE}" pid="8" name="IWPFunction">
    <vt:lpwstr/>
  </property>
  <property fmtid="{D5CDD505-2E9C-101B-9397-08002B2CF9AE}" pid="9" name="IWPSiteType">
    <vt:lpwstr/>
  </property>
  <property fmtid="{D5CDD505-2E9C-101B-9397-08002B2CF9AE}" pid="10" name="IWPRightsProtectiveMarking">
    <vt:lpwstr>1;#Official|0884c477-2e62-47ea-b19c-5af6e91124c5</vt:lpwstr>
  </property>
  <property fmtid="{D5CDD505-2E9C-101B-9397-08002B2CF9AE}" pid="11" name="IWPSubject">
    <vt:lpwstr/>
  </property>
</Properties>
</file>