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2" r:id="rId6"/>
    <p:sldId id="262" r:id="rId7"/>
    <p:sldId id="264" r:id="rId8"/>
    <p:sldId id="274" r:id="rId9"/>
    <p:sldId id="263" r:id="rId10"/>
    <p:sldId id="275" r:id="rId11"/>
    <p:sldId id="266" r:id="rId12"/>
    <p:sldId id="267" r:id="rId13"/>
    <p:sldId id="270" r:id="rId14"/>
    <p:sldId id="269" r:id="rId15"/>
    <p:sldId id="268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06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3CD9C-E6F1-4578-B006-F27729CE9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E3057-43C7-478F-931C-238726F16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B82C-5D0B-4E21-AA0C-5FA5B975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F1C57-200C-4BD0-88BE-FAC0E441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86847-2278-4165-B99B-B9863333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08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7630-45B1-46EE-B3C9-915F3A2E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59B0E-E4C8-4268-A005-45328B1C8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7714C-8D15-489D-BBCA-56DBC55D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3684-851C-422C-8DFA-4FB90284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E4290-C219-4346-B2BC-B44BEF7D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6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AAE99-3423-4C99-B19E-A28F487FC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F385-9795-4170-9170-544F90D43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45AFF-ED0E-43EE-A4CD-568EB223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42E07-37E3-4553-A8B1-69761A91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6FD13-DC6D-4938-A961-5DA9E744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70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3D5-2DCA-4DCA-A6E3-DDA138AA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F0A01-2724-42A1-B2F5-97817C44F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0ADB7-9E0C-4BDB-9A2F-3CCC9B1B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7400F-9DB9-4DB5-88FB-B6B93FCF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9A0E6-BE0A-4A02-AEB7-388725FC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6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B4C58-39FF-426B-8B19-6251852F6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841AC-9490-4DA6-945E-D1F601212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35F7B-FCDB-406D-AC53-E493B4A9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AA3AE-BD6B-4317-B70E-604494AD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2C538-18E1-42C3-A7A0-AF92076E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29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ACB5A-5183-47F8-9121-89E4B665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2079E-B6E8-4E60-8A30-2F052890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915D8-521A-48D1-BD5C-C15287D77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5F981-CE74-41C4-AE52-FB92574B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719D7-1A4C-4F9A-9790-8372A2F7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779A9-061D-405B-B1F1-E5F6AF06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1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E7D53-A764-4209-8269-835E3E89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53F70-9BC2-4081-AD29-F54251DBA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4FF32-F0CA-4238-8054-02DF99142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35BFD-EAA0-4E13-86EF-DFBCFC6A1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3F7D0-1171-43F7-A409-7B3BBC57C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5BB09-2F74-45C5-A0D2-CAAFECC0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A5B7C7-A6DD-4E12-A4DB-E4FDBFC7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68A0B-C1D4-4146-98C2-3519E94CA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47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71BE-E460-44F0-9D62-51EE2A60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FC53A-92E5-48FE-A62F-1383C99B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5C965-DD3F-4601-8815-CA4E88C43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3775D-1824-4A41-B0FE-8514F084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51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1AFE5-3089-4FA6-BBB0-1493A188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55C7A-5763-4CFD-B4F2-5117CA527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5051D-02BA-4487-BC13-2A80396B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FA7A-50D3-4639-B4DE-B6AB3B8C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F2A57-DD42-43E8-8972-8A171690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1F9B2-561E-495F-8F6F-D7668780D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DB1C8-4330-4A63-9608-556DC99D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4A66D-01C9-4468-B2ED-F00C31F7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4EC8E-9C98-449A-A759-95929286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4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7C62-6489-4C00-AAD6-2702358B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5884C8-B588-4823-A34C-DA57DD78B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8748B-4C82-479C-A9F7-62873A108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E0357-6F81-49FF-B394-2D4B9ACF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55657-C6AD-4396-9BF5-F8463F26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6A8E9-51BF-4254-9898-F6BA66DE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94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B3ED13-D163-4751-9C23-6DFBC22C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40607-22F4-4049-A678-D8FD4B45E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97EAE-DF5F-4A65-A984-3AB055929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4105-4843-4C0F-B112-AF236166E67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85841-38AA-499C-9F3C-0ED8BA197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EF429-9A34-4900-B3EA-C3C2965D2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341D-C70A-4159-B596-6E5A97309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ichelle.ellams@gcsepod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304F-1176-45D9-8723-036A15DFD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3185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Demystify Progress 8</a:t>
            </a:r>
            <a:endParaRPr lang="en-GB" sz="7200" dirty="0">
              <a:solidFill>
                <a:schemeClr val="bg2">
                  <a:lumMod val="25000"/>
                </a:schemeClr>
              </a:solidFill>
              <a:latin typeface="BlockGothicRR LightExtraCond" panose="02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FF78B-1EC9-484E-BA3D-43672BEA5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73356"/>
            <a:ext cx="9144000" cy="3737113"/>
          </a:xfrm>
        </p:spPr>
        <p:txBody>
          <a:bodyPr>
            <a:normAutofit/>
          </a:bodyPr>
          <a:lstStyle/>
          <a:p>
            <a:endParaRPr lang="en-GB" sz="2800" dirty="0"/>
          </a:p>
          <a:p>
            <a:r>
              <a:rPr lang="en-GB" sz="2800" dirty="0"/>
              <a:t>A simple and practical introduction to the new Progress 8 measures </a:t>
            </a:r>
            <a:r>
              <a:rPr lang="en-GB" sz="2800" b="1" dirty="0"/>
              <a:t>aimed at those who are not specialists in the education sector.</a:t>
            </a:r>
          </a:p>
          <a:p>
            <a:r>
              <a:rPr lang="en-GB" sz="2800" dirty="0"/>
              <a:t> </a:t>
            </a:r>
          </a:p>
          <a:p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Alwyn New Rg" panose="020B0503000000020004" pitchFamily="34" charset="0"/>
              </a:rPr>
              <a:t>Michelle Ellams</a:t>
            </a:r>
          </a:p>
          <a:p>
            <a:endParaRPr lang="en-GB" dirty="0">
              <a:solidFill>
                <a:schemeClr val="bg2">
                  <a:lumMod val="25000"/>
                </a:schemeClr>
              </a:solidFill>
              <a:latin typeface="Alwyn New Rg" panose="020B05030000000200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DFAAFD-9BC3-4F98-9748-8162BBB62EB7}"/>
              </a:ext>
            </a:extLst>
          </p:cNvPr>
          <p:cNvGrpSpPr/>
          <p:nvPr/>
        </p:nvGrpSpPr>
        <p:grpSpPr>
          <a:xfrm>
            <a:off x="0" y="6050985"/>
            <a:ext cx="12192001" cy="716039"/>
            <a:chOff x="0" y="5484928"/>
            <a:chExt cx="12192001" cy="7160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EA2B8E-E6B1-4324-B3CA-2AB73678D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84928"/>
              <a:ext cx="6937262" cy="71603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72DE01-C0AC-462F-840E-324ECC609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63" r="19590" b="172"/>
            <a:stretch/>
          </p:blipFill>
          <p:spPr>
            <a:xfrm>
              <a:off x="6937263" y="5486165"/>
              <a:ext cx="5254738" cy="71480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4556914-413C-4E2E-9982-83BB9D2D1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746" y="244686"/>
            <a:ext cx="2362005" cy="87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1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4B1C70-6C34-425A-AE06-688771982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746" y="244686"/>
            <a:ext cx="2362005" cy="8776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379CBF-93A1-43C2-8508-9DE7828C356B}"/>
              </a:ext>
            </a:extLst>
          </p:cNvPr>
          <p:cNvGrpSpPr/>
          <p:nvPr/>
        </p:nvGrpSpPr>
        <p:grpSpPr>
          <a:xfrm>
            <a:off x="0" y="6050985"/>
            <a:ext cx="12192001" cy="716039"/>
            <a:chOff x="0" y="5484928"/>
            <a:chExt cx="12192001" cy="7160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AC8BE2-168E-41F5-986A-CA58EBC09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84928"/>
              <a:ext cx="6937262" cy="7160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A66273-9F21-43B8-948E-F744C95FF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63" r="19590" b="172"/>
            <a:stretch/>
          </p:blipFill>
          <p:spPr>
            <a:xfrm>
              <a:off x="6937263" y="5486165"/>
              <a:ext cx="5254738" cy="71480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8AB6C94-B2AC-4DD3-88A3-775CD014581D}"/>
              </a:ext>
            </a:extLst>
          </p:cNvPr>
          <p:cNvSpPr txBox="1"/>
          <p:nvPr/>
        </p:nvSpPr>
        <p:spPr>
          <a:xfrm>
            <a:off x="918747" y="2912685"/>
            <a:ext cx="10840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C312278E-0902-4B2C-B348-B2B73D860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8" y="1400175"/>
            <a:ext cx="8601075" cy="40004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36ABA6-4D9B-4054-A51E-B0D711E69CE8}"/>
              </a:ext>
            </a:extLst>
          </p:cNvPr>
          <p:cNvSpPr/>
          <p:nvPr/>
        </p:nvSpPr>
        <p:spPr>
          <a:xfrm>
            <a:off x="10139687" y="5678486"/>
            <a:ext cx="185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Graph: ASCL 2017</a:t>
            </a:r>
          </a:p>
        </p:txBody>
      </p:sp>
    </p:spTree>
    <p:extLst>
      <p:ext uri="{BB962C8B-B14F-4D97-AF65-F5344CB8AC3E}">
        <p14:creationId xmlns:p14="http://schemas.microsoft.com/office/powerpoint/2010/main" val="153900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A648F9-1677-4332-B276-5284778E1F8F}"/>
              </a:ext>
            </a:extLst>
          </p:cNvPr>
          <p:cNvSpPr/>
          <p:nvPr/>
        </p:nvSpPr>
        <p:spPr>
          <a:xfrm>
            <a:off x="4350189" y="31419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073089-EF47-47E2-94B1-5D37B5AC6590}"/>
              </a:ext>
            </a:extLst>
          </p:cNvPr>
          <p:cNvSpPr/>
          <p:nvPr/>
        </p:nvSpPr>
        <p:spPr>
          <a:xfrm>
            <a:off x="276249" y="90976"/>
            <a:ext cx="11627004" cy="59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5FDBF6-298D-4A89-9E49-18AD6F11A9DD}"/>
              </a:ext>
            </a:extLst>
          </p:cNvPr>
          <p:cNvSpPr/>
          <p:nvPr/>
        </p:nvSpPr>
        <p:spPr>
          <a:xfrm>
            <a:off x="614363" y="244686"/>
            <a:ext cx="10544175" cy="662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Intervention focus must be across all subjects to maximise point scores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 Quality resource; consistent approach across 21 subjects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Forensic level of content mapping for the specifications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dirty="0">
              <a:solidFill>
                <a:srgbClr val="FF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for teachers to enhance planning; learning and teaching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Independent learning - students can learn anywhere; anytime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Automated intervention to identify gaps in knowledge and independent learning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Assignment feature can demonstrate impact of usage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 user analysis reports &amp; bespoke reports</a:t>
            </a:r>
          </a:p>
        </p:txBody>
      </p:sp>
    </p:spTree>
    <p:extLst>
      <p:ext uri="{BB962C8B-B14F-4D97-AF65-F5344CB8AC3E}">
        <p14:creationId xmlns:p14="http://schemas.microsoft.com/office/powerpoint/2010/main" val="796786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4B1C70-6C34-425A-AE06-688771982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746" y="244686"/>
            <a:ext cx="2362005" cy="8776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379CBF-93A1-43C2-8508-9DE7828C356B}"/>
              </a:ext>
            </a:extLst>
          </p:cNvPr>
          <p:cNvGrpSpPr/>
          <p:nvPr/>
        </p:nvGrpSpPr>
        <p:grpSpPr>
          <a:xfrm>
            <a:off x="0" y="6050985"/>
            <a:ext cx="12192001" cy="716039"/>
            <a:chOff x="0" y="5484928"/>
            <a:chExt cx="12192001" cy="7160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AC8BE2-168E-41F5-986A-CA58EBC09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84928"/>
              <a:ext cx="6937262" cy="7160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A66273-9F21-43B8-948E-F744C95FF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63" r="19590" b="172"/>
            <a:stretch/>
          </p:blipFill>
          <p:spPr>
            <a:xfrm>
              <a:off x="6937263" y="5486165"/>
              <a:ext cx="5254738" cy="71480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5A648F9-1677-4332-B276-5284778E1F8F}"/>
              </a:ext>
            </a:extLst>
          </p:cNvPr>
          <p:cNvSpPr/>
          <p:nvPr/>
        </p:nvSpPr>
        <p:spPr>
          <a:xfrm>
            <a:off x="4350189" y="31419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18118B-633A-43CF-AD05-2646F0DE7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40" y="439996"/>
            <a:ext cx="8633637" cy="563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8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14375"/>
            <a:ext cx="10515600" cy="5486400"/>
          </a:xfrm>
        </p:spPr>
      </p:pic>
    </p:spTree>
    <p:extLst>
      <p:ext uri="{BB962C8B-B14F-4D97-AF65-F5344CB8AC3E}">
        <p14:creationId xmlns:p14="http://schemas.microsoft.com/office/powerpoint/2010/main" val="51710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B849AD-5023-4786-9150-77A393D4D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632" y="591449"/>
            <a:ext cx="2362005" cy="877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E5FCC3-4467-477C-8CED-22ECF3D1E446}"/>
              </a:ext>
            </a:extLst>
          </p:cNvPr>
          <p:cNvSpPr/>
          <p:nvPr/>
        </p:nvSpPr>
        <p:spPr>
          <a:xfrm>
            <a:off x="0" y="0"/>
            <a:ext cx="12192000" cy="465330"/>
          </a:xfrm>
          <a:prstGeom prst="rect">
            <a:avLst/>
          </a:prstGeom>
          <a:solidFill>
            <a:srgbClr val="606364"/>
          </a:solidFill>
          <a:ln>
            <a:solidFill>
              <a:srgbClr val="606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83266" y="1857692"/>
            <a:ext cx="1121343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2800" b="1" dirty="0">
                <a:cs typeface="Helvetica" panose="020B0604020202020204" pitchFamily="34" charset="0"/>
              </a:rPr>
              <a:t>‘What an impact </a:t>
            </a:r>
            <a:r>
              <a:rPr lang="en-GB" sz="2800" dirty="0">
                <a:cs typeface="Helvetica" panose="020B0604020202020204" pitchFamily="34" charset="0"/>
              </a:rPr>
              <a:t>– Having recently analysed the year 11 leavers GCSE performance against their use of </a:t>
            </a:r>
            <a:r>
              <a:rPr lang="en-GB" sz="2800" dirty="0" err="1">
                <a:cs typeface="Helvetica" panose="020B0604020202020204" pitchFamily="34" charset="0"/>
              </a:rPr>
              <a:t>GCSEPod</a:t>
            </a:r>
            <a:r>
              <a:rPr lang="en-GB" sz="2800" dirty="0">
                <a:cs typeface="Helvetica" panose="020B0604020202020204" pitchFamily="34" charset="0"/>
              </a:rPr>
              <a:t>, there is phenomenal evidence to show a </a:t>
            </a:r>
            <a:r>
              <a:rPr lang="en-GB" sz="2800" b="1" dirty="0">
                <a:cs typeface="Helvetica" panose="020B0604020202020204" pitchFamily="34" charset="0"/>
              </a:rPr>
              <a:t>clear correlation </a:t>
            </a:r>
            <a:r>
              <a:rPr lang="en-GB" sz="2800" dirty="0">
                <a:cs typeface="Helvetica" panose="020B0604020202020204" pitchFamily="34" charset="0"/>
              </a:rPr>
              <a:t>between their academic progress and the time they spent on </a:t>
            </a:r>
            <a:r>
              <a:rPr lang="en-GB" sz="2800" dirty="0" err="1">
                <a:cs typeface="Helvetica" panose="020B0604020202020204" pitchFamily="34" charset="0"/>
              </a:rPr>
              <a:t>GCSEPod</a:t>
            </a:r>
            <a:r>
              <a:rPr lang="en-GB" sz="2800" dirty="0">
                <a:cs typeface="Helvetica" panose="020B0604020202020204" pitchFamily="34" charset="0"/>
              </a:rPr>
              <a:t>; the average Progress 8 score for the top 10 users of </a:t>
            </a:r>
            <a:r>
              <a:rPr lang="en-GB" sz="2800" dirty="0" err="1">
                <a:cs typeface="Helvetica" panose="020B0604020202020204" pitchFamily="34" charset="0"/>
              </a:rPr>
              <a:t>GCSEPod</a:t>
            </a:r>
            <a:r>
              <a:rPr lang="en-GB" sz="2800" dirty="0">
                <a:cs typeface="Helvetica" panose="020B0604020202020204" pitchFamily="34" charset="0"/>
              </a:rPr>
              <a:t> was +0.95 (with a range of +0.43 to +1.74). Almost a whole grade higher than that expected in every subject studied. WOW’                                         </a:t>
            </a:r>
          </a:p>
          <a:p>
            <a:pPr algn="ctr"/>
            <a:r>
              <a:rPr lang="en-GB" sz="2800" dirty="0">
                <a:cs typeface="Helvetica" panose="020B0604020202020204" pitchFamily="34" charset="0"/>
              </a:rPr>
              <a:t>                                                                 </a:t>
            </a:r>
            <a:r>
              <a:rPr lang="en-GB" sz="2400" dirty="0">
                <a:cs typeface="Helvetica" panose="020B060402020202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          Mr David Pohl, </a:t>
            </a:r>
            <a:r>
              <a:rPr lang="en-GB" sz="2400" dirty="0" err="1">
                <a:cs typeface="Helvetica" panose="020B0604020202020204" pitchFamily="34" charset="0"/>
              </a:rPr>
              <a:t>Yardleys</a:t>
            </a:r>
            <a:r>
              <a:rPr lang="en-GB" sz="2400" dirty="0">
                <a:cs typeface="Helvetica" panose="020B0604020202020204" pitchFamily="34" charset="0"/>
              </a:rPr>
              <a:t> School</a:t>
            </a:r>
            <a:r>
              <a:rPr lang="en-GB" dirty="0"/>
              <a:t>                    </a:t>
            </a:r>
          </a:p>
          <a:p>
            <a:pPr algn="ctr"/>
            <a:r>
              <a:rPr lang="en-US" sz="32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4087" y="465330"/>
            <a:ext cx="3737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779817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A648F9-1677-4332-B276-5284778E1F8F}"/>
              </a:ext>
            </a:extLst>
          </p:cNvPr>
          <p:cNvSpPr/>
          <p:nvPr/>
        </p:nvSpPr>
        <p:spPr>
          <a:xfrm>
            <a:off x="4350189" y="31419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92EE84-47EF-4A9E-B606-158BBBBFA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0"/>
            <a:ext cx="8134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61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304F-1176-45D9-8723-036A15DFD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3185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bg2">
                    <a:lumMod val="25000"/>
                  </a:schemeClr>
                </a:solidFill>
                <a:latin typeface="BlockGothicRR LightExtraCond" panose="02000400000000000000" pitchFamily="2" charset="0"/>
              </a:rPr>
              <a:t>Hope it helped….</a:t>
            </a:r>
            <a:endParaRPr lang="en-GB" sz="7200" dirty="0">
              <a:solidFill>
                <a:schemeClr val="bg2">
                  <a:lumMod val="25000"/>
                </a:schemeClr>
              </a:solidFill>
              <a:latin typeface="BlockGothicRR LightExtraCond" panose="02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FF78B-1EC9-484E-BA3D-43672BEA5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73356"/>
            <a:ext cx="9144000" cy="3737113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 </a:t>
            </a:r>
          </a:p>
          <a:p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Alwyn New Rg" panose="020B0503000000020004" pitchFamily="34" charset="0"/>
              </a:rPr>
              <a:t>Leadership Specialist</a:t>
            </a:r>
          </a:p>
          <a:p>
            <a:endParaRPr lang="en-GB" sz="2800" dirty="0">
              <a:solidFill>
                <a:schemeClr val="bg2">
                  <a:lumMod val="25000"/>
                </a:schemeClr>
              </a:solidFill>
              <a:latin typeface="Alwyn New Rg" panose="020B0503000000020004" pitchFamily="34" charset="0"/>
            </a:endParaRPr>
          </a:p>
          <a:p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Alwyn New Rg" panose="020B0503000000020004" pitchFamily="34" charset="0"/>
              </a:rPr>
              <a:t>Michelle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  <a:latin typeface="Alwyn New Rg" panose="020B0503000000020004" pitchFamily="34" charset="0"/>
              </a:rPr>
              <a:t>Ellams</a:t>
            </a:r>
            <a:endParaRPr lang="en-GB" sz="2800" dirty="0">
              <a:solidFill>
                <a:schemeClr val="bg2">
                  <a:lumMod val="25000"/>
                </a:schemeClr>
              </a:solidFill>
              <a:latin typeface="Alwyn New Rg" panose="020B0503000000020004" pitchFamily="34" charset="0"/>
            </a:endParaRPr>
          </a:p>
          <a:p>
            <a:endParaRPr lang="en-GB" sz="2800" dirty="0">
              <a:solidFill>
                <a:schemeClr val="bg2">
                  <a:lumMod val="25000"/>
                </a:schemeClr>
              </a:solidFill>
              <a:latin typeface="Alwyn New Rg" panose="020B0503000000020004" pitchFamily="34" charset="0"/>
            </a:endParaRPr>
          </a:p>
          <a:p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Alwyn New Rg" panose="020B0503000000020004" pitchFamily="34" charset="0"/>
              </a:rPr>
              <a:t>07951 790 319</a:t>
            </a:r>
          </a:p>
          <a:p>
            <a:endParaRPr lang="en-GB" sz="2800" dirty="0">
              <a:solidFill>
                <a:schemeClr val="bg2">
                  <a:lumMod val="25000"/>
                </a:schemeClr>
              </a:solidFill>
              <a:latin typeface="Alwyn New Rg" panose="020B0503000000020004" pitchFamily="34" charset="0"/>
            </a:endParaRPr>
          </a:p>
          <a:p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Alwyn New Rg" panose="020B0503000000020004" pitchFamily="34" charset="0"/>
                <a:hlinkClick r:id="rId2"/>
              </a:rPr>
              <a:t>michelle.ellams@gcsepod.com</a:t>
            </a:r>
            <a:endParaRPr lang="en-GB" sz="2800" dirty="0">
              <a:solidFill>
                <a:schemeClr val="bg2">
                  <a:lumMod val="25000"/>
                </a:schemeClr>
              </a:solidFill>
              <a:latin typeface="Alwyn New Rg" panose="020B0503000000020004" pitchFamily="34" charset="0"/>
            </a:endParaRPr>
          </a:p>
          <a:p>
            <a:endParaRPr lang="en-GB" sz="2800" dirty="0">
              <a:solidFill>
                <a:schemeClr val="bg2">
                  <a:lumMod val="25000"/>
                </a:schemeClr>
              </a:solidFill>
              <a:latin typeface="Alwyn New Rg" panose="020B0503000000020004" pitchFamily="34" charset="0"/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  <a:latin typeface="Alwyn New Rg" panose="020B05030000000200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DFAAFD-9BC3-4F98-9748-8162BBB62EB7}"/>
              </a:ext>
            </a:extLst>
          </p:cNvPr>
          <p:cNvGrpSpPr/>
          <p:nvPr/>
        </p:nvGrpSpPr>
        <p:grpSpPr>
          <a:xfrm>
            <a:off x="0" y="6050985"/>
            <a:ext cx="12192001" cy="716039"/>
            <a:chOff x="0" y="5484928"/>
            <a:chExt cx="12192001" cy="7160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EA2B8E-E6B1-4324-B3CA-2AB73678D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84928"/>
              <a:ext cx="6937262" cy="71603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72DE01-C0AC-462F-840E-324ECC609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63" r="19590" b="172"/>
            <a:stretch/>
          </p:blipFill>
          <p:spPr>
            <a:xfrm>
              <a:off x="6937263" y="5486165"/>
              <a:ext cx="5254738" cy="71480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4556914-413C-4E2E-9982-83BB9D2D1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746" y="244686"/>
            <a:ext cx="2362005" cy="87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7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4B1C70-6C34-425A-AE06-688771982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746" y="244686"/>
            <a:ext cx="2362005" cy="8776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379CBF-93A1-43C2-8508-9DE7828C356B}"/>
              </a:ext>
            </a:extLst>
          </p:cNvPr>
          <p:cNvGrpSpPr/>
          <p:nvPr/>
        </p:nvGrpSpPr>
        <p:grpSpPr>
          <a:xfrm>
            <a:off x="0" y="6050985"/>
            <a:ext cx="12192001" cy="716039"/>
            <a:chOff x="0" y="5484928"/>
            <a:chExt cx="12192001" cy="7160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AC8BE2-168E-41F5-986A-CA58EBC09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84928"/>
              <a:ext cx="6937262" cy="7160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A66273-9F21-43B8-948E-F744C95FF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63" r="19590" b="172"/>
            <a:stretch/>
          </p:blipFill>
          <p:spPr>
            <a:xfrm>
              <a:off x="6937263" y="5486165"/>
              <a:ext cx="5254738" cy="71480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37C2452-154F-4C40-A71F-354C0805381B}"/>
              </a:ext>
            </a:extLst>
          </p:cNvPr>
          <p:cNvSpPr/>
          <p:nvPr/>
        </p:nvSpPr>
        <p:spPr>
          <a:xfrm>
            <a:off x="828675" y="1122363"/>
            <a:ext cx="8543925" cy="4227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</a:t>
            </a:r>
            <a:r>
              <a:rPr lang="en-GB" sz="4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Headline measures </a:t>
            </a:r>
            <a:endParaRPr lang="en-GB" sz="3200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 8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Ebacc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entry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Ebacc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achievement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English &amp; Maths (at a strong pass)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Destinations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B379CBF-93A1-43C2-8508-9DE7828C356B}"/>
              </a:ext>
            </a:extLst>
          </p:cNvPr>
          <p:cNvGrpSpPr/>
          <p:nvPr/>
        </p:nvGrpSpPr>
        <p:grpSpPr>
          <a:xfrm>
            <a:off x="0" y="6050985"/>
            <a:ext cx="12192001" cy="716039"/>
            <a:chOff x="0" y="5484928"/>
            <a:chExt cx="12192001" cy="7160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AC8BE2-168E-41F5-986A-CA58EBC09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84928"/>
              <a:ext cx="6937262" cy="7160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A66273-9F21-43B8-948E-F744C95FF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63" r="19590" b="172"/>
            <a:stretch/>
          </p:blipFill>
          <p:spPr>
            <a:xfrm>
              <a:off x="6937263" y="5486165"/>
              <a:ext cx="5254738" cy="71480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7E981D0-058A-49E7-A140-5A25F04F35FE}"/>
              </a:ext>
            </a:extLst>
          </p:cNvPr>
          <p:cNvSpPr/>
          <p:nvPr/>
        </p:nvSpPr>
        <p:spPr>
          <a:xfrm>
            <a:off x="185738" y="273679"/>
            <a:ext cx="12192000" cy="5953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Progress 8 is the performance of students in 8 different subjects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Subjects are categorised into 3 buckets;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points are calculated to give the student’s 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Attainment 8 score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Every student will have an Expected score based on KS2 performance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total score is measured against this to give the 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Progress 8 score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C816468-0D1D-4817-97B2-EE119C19B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74" y="1980548"/>
            <a:ext cx="6096851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3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4B1C70-6C34-425A-AE06-688771982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746" y="244686"/>
            <a:ext cx="2362005" cy="8776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379CBF-93A1-43C2-8508-9DE7828C356B}"/>
              </a:ext>
            </a:extLst>
          </p:cNvPr>
          <p:cNvGrpSpPr/>
          <p:nvPr/>
        </p:nvGrpSpPr>
        <p:grpSpPr>
          <a:xfrm>
            <a:off x="0" y="6050985"/>
            <a:ext cx="12192001" cy="716039"/>
            <a:chOff x="0" y="5484928"/>
            <a:chExt cx="12192001" cy="7160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AC8BE2-168E-41F5-986A-CA58EBC09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84928"/>
              <a:ext cx="6937262" cy="7160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A66273-9F21-43B8-948E-F744C95FF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63" r="19590" b="172"/>
            <a:stretch/>
          </p:blipFill>
          <p:spPr>
            <a:xfrm>
              <a:off x="6937263" y="5486165"/>
              <a:ext cx="5254738" cy="71480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728BFCC-5ED9-4762-A79B-3B433E8F7B85}"/>
              </a:ext>
            </a:extLst>
          </p:cNvPr>
          <p:cNvSpPr txBox="1"/>
          <p:nvPr/>
        </p:nvSpPr>
        <p:spPr>
          <a:xfrm>
            <a:off x="2757488" y="1800226"/>
            <a:ext cx="6000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+mj-lt"/>
              </a:rPr>
              <a:t>Lets have a go at calculating some Progress 8 Scores</a:t>
            </a:r>
          </a:p>
        </p:txBody>
      </p:sp>
    </p:spTree>
    <p:extLst>
      <p:ext uri="{BB962C8B-B14F-4D97-AF65-F5344CB8AC3E}">
        <p14:creationId xmlns:p14="http://schemas.microsoft.com/office/powerpoint/2010/main" val="246568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4B1C70-6C34-425A-AE06-688771982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746" y="244686"/>
            <a:ext cx="2362005" cy="8776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379CBF-93A1-43C2-8508-9DE7828C356B}"/>
              </a:ext>
            </a:extLst>
          </p:cNvPr>
          <p:cNvGrpSpPr/>
          <p:nvPr/>
        </p:nvGrpSpPr>
        <p:grpSpPr>
          <a:xfrm>
            <a:off x="0" y="6050985"/>
            <a:ext cx="12192001" cy="716039"/>
            <a:chOff x="0" y="5484928"/>
            <a:chExt cx="12192001" cy="7160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AC8BE2-168E-41F5-986A-CA58EBC09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84928"/>
              <a:ext cx="6937262" cy="7160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A66273-9F21-43B8-948E-F744C95FF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63" r="19590" b="172"/>
            <a:stretch/>
          </p:blipFill>
          <p:spPr>
            <a:xfrm>
              <a:off x="6937263" y="5486165"/>
              <a:ext cx="5254738" cy="71480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37C2452-154F-4C40-A71F-354C0805381B}"/>
              </a:ext>
            </a:extLst>
          </p:cNvPr>
          <p:cNvSpPr/>
          <p:nvPr/>
        </p:nvSpPr>
        <p:spPr>
          <a:xfrm>
            <a:off x="814388" y="1010397"/>
            <a:ext cx="10901338" cy="471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/>
              <a:t>• </a:t>
            </a:r>
            <a:r>
              <a:rPr lang="en-GB" sz="2800" dirty="0"/>
              <a:t>A score of zero means pupils in this school on average do about as well at key stage 4 as other pupils across England who got similar results at the end of key stage 2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/>
              <a:t>• A score above zero means pupils made more progress, on average, than pupils across England who got similar results at the end of key stage 2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/>
              <a:t>• A score below zero means pupils made less progress, on average, than pupils across England who got similar results at the end of key stage 2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2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4B1C70-6C34-425A-AE06-688771982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746" y="244686"/>
            <a:ext cx="2362005" cy="8776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379CBF-93A1-43C2-8508-9DE7828C356B}"/>
              </a:ext>
            </a:extLst>
          </p:cNvPr>
          <p:cNvGrpSpPr/>
          <p:nvPr/>
        </p:nvGrpSpPr>
        <p:grpSpPr>
          <a:xfrm>
            <a:off x="0" y="6050985"/>
            <a:ext cx="12192001" cy="716039"/>
            <a:chOff x="0" y="5484928"/>
            <a:chExt cx="12192001" cy="7160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AC8BE2-168E-41F5-986A-CA58EBC09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84928"/>
              <a:ext cx="6937262" cy="7160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A66273-9F21-43B8-948E-F744C95FF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63" r="19590" b="172"/>
            <a:stretch/>
          </p:blipFill>
          <p:spPr>
            <a:xfrm>
              <a:off x="6937263" y="5486165"/>
              <a:ext cx="5254738" cy="71480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7D89E31-7AA1-489A-A7ED-8B5FB9B82EF7}"/>
              </a:ext>
            </a:extLst>
          </p:cNvPr>
          <p:cNvSpPr/>
          <p:nvPr/>
        </p:nvSpPr>
        <p:spPr>
          <a:xfrm>
            <a:off x="1073944" y="1122363"/>
            <a:ext cx="10044112" cy="4857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English Literature and Language must both be studied to get the double weighting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Double weight the best of the English (lit or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&amp; Maths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the best 3 subjects in bucket 2 for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ebacc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the best 3 subjects in bucket 3 (including vocational subjects)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 this with expected attainment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Divide by 10 to give their P8 scores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0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4B1C70-6C34-425A-AE06-688771982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746" y="244686"/>
            <a:ext cx="2362005" cy="8776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379CBF-93A1-43C2-8508-9DE7828C356B}"/>
              </a:ext>
            </a:extLst>
          </p:cNvPr>
          <p:cNvGrpSpPr/>
          <p:nvPr/>
        </p:nvGrpSpPr>
        <p:grpSpPr>
          <a:xfrm>
            <a:off x="0" y="6050985"/>
            <a:ext cx="12192001" cy="716039"/>
            <a:chOff x="0" y="5484928"/>
            <a:chExt cx="12192001" cy="7160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AC8BE2-168E-41F5-986A-CA58EBC09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84928"/>
              <a:ext cx="6937262" cy="7160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A66273-9F21-43B8-948E-F744C95FF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63" r="19590" b="172"/>
            <a:stretch/>
          </p:blipFill>
          <p:spPr>
            <a:xfrm>
              <a:off x="6937263" y="5486165"/>
              <a:ext cx="5254738" cy="7148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029EAAA-2788-48FF-B023-A0C4E9AF085F}"/>
              </a:ext>
            </a:extLst>
          </p:cNvPr>
          <p:cNvSpPr/>
          <p:nvPr/>
        </p:nvSpPr>
        <p:spPr>
          <a:xfrm>
            <a:off x="1842052" y="2534870"/>
            <a:ext cx="8507896" cy="105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 8 would be better if…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9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08FE-CC84-4867-B410-536E0013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044"/>
            <a:ext cx="10515600" cy="206375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What are the issues?</a:t>
            </a:r>
            <a:br>
              <a:rPr lang="en-GB" sz="2800" b="1" dirty="0"/>
            </a:br>
            <a:br>
              <a:rPr lang="en-GB" sz="2800" b="1" dirty="0"/>
            </a:br>
            <a:endParaRPr lang="en-GB" sz="2800" b="1" dirty="0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8D87CCF-4537-41D0-92B1-D1424E818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1687808"/>
            <a:ext cx="6586537" cy="34823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0241FE-1961-46F9-969E-13BDE4899531}"/>
              </a:ext>
            </a:extLst>
          </p:cNvPr>
          <p:cNvSpPr txBox="1"/>
          <p:nvPr/>
        </p:nvSpPr>
        <p:spPr>
          <a:xfrm>
            <a:off x="7062788" y="1335227"/>
            <a:ext cx="264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DfE</a:t>
            </a:r>
            <a:r>
              <a:rPr lang="en-GB" dirty="0"/>
              <a:t> Descriptor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8688D-1F23-4323-81C5-9E4B567B1782}"/>
              </a:ext>
            </a:extLst>
          </p:cNvPr>
          <p:cNvSpPr txBox="1"/>
          <p:nvPr/>
        </p:nvSpPr>
        <p:spPr>
          <a:xfrm>
            <a:off x="9591675" y="5514975"/>
            <a:ext cx="201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Table: ASCL 2017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D1F7EE-068E-40E3-8A82-3EC8FAE3E154}"/>
              </a:ext>
            </a:extLst>
          </p:cNvPr>
          <p:cNvGrpSpPr/>
          <p:nvPr/>
        </p:nvGrpSpPr>
        <p:grpSpPr>
          <a:xfrm>
            <a:off x="0" y="6050985"/>
            <a:ext cx="12192001" cy="716039"/>
            <a:chOff x="0" y="5484928"/>
            <a:chExt cx="12192001" cy="7160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1A89C4-3A3B-4AF1-AAC1-8A0D802C2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84928"/>
              <a:ext cx="6937262" cy="716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49AAB4-2B6C-40A3-AC97-C6AC9D60C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63" r="19590" b="172"/>
            <a:stretch/>
          </p:blipFill>
          <p:spPr>
            <a:xfrm>
              <a:off x="6937263" y="5486165"/>
              <a:ext cx="5254738" cy="71480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233317B-F35F-42A0-BABD-2F1DB5F2C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746" y="244686"/>
            <a:ext cx="2362005" cy="87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0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4B1C70-6C34-425A-AE06-688771982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746" y="244686"/>
            <a:ext cx="2362005" cy="8776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379CBF-93A1-43C2-8508-9DE7828C356B}"/>
              </a:ext>
            </a:extLst>
          </p:cNvPr>
          <p:cNvGrpSpPr/>
          <p:nvPr/>
        </p:nvGrpSpPr>
        <p:grpSpPr>
          <a:xfrm>
            <a:off x="0" y="6050985"/>
            <a:ext cx="12192001" cy="716039"/>
            <a:chOff x="0" y="5484928"/>
            <a:chExt cx="12192001" cy="7160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AC8BE2-168E-41F5-986A-CA58EBC09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84928"/>
              <a:ext cx="6937262" cy="7160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A66273-9F21-43B8-948E-F744C95FF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63" r="19590" b="172"/>
            <a:stretch/>
          </p:blipFill>
          <p:spPr>
            <a:xfrm>
              <a:off x="6937263" y="5486165"/>
              <a:ext cx="5254738" cy="71480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5A648F9-1677-4332-B276-5284778E1F8F}"/>
              </a:ext>
            </a:extLst>
          </p:cNvPr>
          <p:cNvSpPr/>
          <p:nvPr/>
        </p:nvSpPr>
        <p:spPr>
          <a:xfrm>
            <a:off x="4289838" y="531854"/>
            <a:ext cx="3213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+mj-lt"/>
                <a:ea typeface="Calibri" panose="020F0502020204030204" pitchFamily="34" charset="0"/>
              </a:rPr>
              <a:t>What are the issues? </a:t>
            </a:r>
            <a:endParaRPr lang="en-GB" sz="28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B6C94-B2AC-4DD3-88A3-775CD014581D}"/>
              </a:ext>
            </a:extLst>
          </p:cNvPr>
          <p:cNvSpPr txBox="1"/>
          <p:nvPr/>
        </p:nvSpPr>
        <p:spPr>
          <a:xfrm>
            <a:off x="918747" y="2912685"/>
            <a:ext cx="10840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picture containing sky, map, text&#10;&#10;Description generated with high confidence">
            <a:extLst>
              <a:ext uri="{FF2B5EF4-FFF2-40B4-BE49-F238E27FC236}">
                <a16:creationId xmlns:a16="http://schemas.microsoft.com/office/drawing/2014/main" id="{C9ED26D5-2BE0-4439-A81A-2F9F92280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51" y="1199839"/>
            <a:ext cx="8945223" cy="44583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2781D4-989D-490D-A293-983CCF917466}"/>
              </a:ext>
            </a:extLst>
          </p:cNvPr>
          <p:cNvSpPr/>
          <p:nvPr/>
        </p:nvSpPr>
        <p:spPr>
          <a:xfrm>
            <a:off x="10094917" y="5519151"/>
            <a:ext cx="185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Graph: ASCL 2017</a:t>
            </a:r>
          </a:p>
        </p:txBody>
      </p:sp>
    </p:spTree>
    <p:extLst>
      <p:ext uri="{BB962C8B-B14F-4D97-AF65-F5344CB8AC3E}">
        <p14:creationId xmlns:p14="http://schemas.microsoft.com/office/powerpoint/2010/main" val="3257567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457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Alwyn New Rg</vt:lpstr>
      <vt:lpstr>Arial</vt:lpstr>
      <vt:lpstr>BlockGothicRR LightExtraCond</vt:lpstr>
      <vt:lpstr>Calibri</vt:lpstr>
      <vt:lpstr>Calibri Light</vt:lpstr>
      <vt:lpstr>Helvetica</vt:lpstr>
      <vt:lpstr>Times New Roman</vt:lpstr>
      <vt:lpstr>Wingdings</vt:lpstr>
      <vt:lpstr>Office Theme</vt:lpstr>
      <vt:lpstr>Let’s Demystify Progress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issues?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Hope it helped….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creator>Sarah Piggett</dc:creator>
  <cp:lastModifiedBy>michelle</cp:lastModifiedBy>
  <cp:revision>22</cp:revision>
  <dcterms:created xsi:type="dcterms:W3CDTF">2017-08-10T13:19:29Z</dcterms:created>
  <dcterms:modified xsi:type="dcterms:W3CDTF">2018-01-15T08:47:12Z</dcterms:modified>
</cp:coreProperties>
</file>