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72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5" r:id="rId19"/>
    <p:sldId id="274" r:id="rId20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04" y="-1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CFA32-4357-436C-AD32-926AEF9AAE6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5848A-21D2-4194-BABB-683E50809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33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B415F-9322-4915-957D-A7737D1B0F10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549B6-1BF3-400B-852E-5F2BBCA0F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1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549B6-1BF3-400B-852E-5F2BBCA0F7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73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D85A16-3D0C-49C2-964A-9627A440B7F7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C1A68A-CEBB-424E-97B9-FC6AC875CCAD}" type="slidenum">
              <a:rPr lang="en-GB" smtClean="0"/>
              <a:pPr eaLnBrk="1" hangingPunct="1"/>
              <a:t>11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253BC8-8FD8-45D8-BF73-8E33903F2D42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549B6-1BF3-400B-852E-5F2BBCA0F78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09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7DF1B6-1309-4617-AA66-1405EFA6D923}" type="slidenum">
              <a:rPr lang="en-GB" smtClean="0"/>
              <a:pPr eaLnBrk="1" hangingPunct="1"/>
              <a:t>14</a:t>
            </a:fld>
            <a:endParaRPr lang="en-GB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8DD645-4008-4193-AAF8-BA259F518F3C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413DB1-1EBE-42E1-B9F8-84D1FF21467C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50F626-8FDB-4869-A556-F5A6C274FD21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549B6-1BF3-400B-852E-5F2BBCA0F78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187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549B6-1BF3-400B-852E-5F2BBCA0F78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85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804749-38FA-4CF4-976A-3CCCFCF8DC89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8132AD-02D1-498B-A688-53C01E91C801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D430D2-308F-4A16-AF2E-58559F4C2307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F7527A-B51D-4A28-A939-C6282242305F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072" y="4749438"/>
            <a:ext cx="5436886" cy="4467932"/>
          </a:xfrm>
          <a:noFill/>
        </p:spPr>
        <p:txBody>
          <a:bodyPr/>
          <a:lstStyle/>
          <a:p>
            <a:pPr eaLnBrk="1" hangingPunct="1"/>
            <a:endParaRPr lang="en-US" sz="9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354DF1-D095-47DD-8DCD-886D687D1B70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0B258C-D1FA-4ACA-9C3C-4328E407158B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549B6-1BF3-400B-852E-5F2BBCA0F7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350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3276" indent="-2704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964" indent="-21639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4749" indent="-21639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7535" indent="-21639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9D23CC-7CA2-4CFE-80B6-CE744992C183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287526"/>
            <a:ext cx="158499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466725" y="3759882"/>
            <a:ext cx="8208963" cy="0"/>
          </a:xfrm>
          <a:prstGeom prst="line">
            <a:avLst/>
          </a:prstGeom>
          <a:noFill/>
          <a:ln w="9525">
            <a:solidFill>
              <a:srgbClr val="FAC8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466726" y="2733768"/>
            <a:ext cx="8208963" cy="0"/>
          </a:xfrm>
          <a:prstGeom prst="line">
            <a:avLst/>
          </a:prstGeom>
          <a:noFill/>
          <a:ln w="9525">
            <a:solidFill>
              <a:srgbClr val="FAC8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539750" y="357188"/>
            <a:ext cx="4248274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GB" sz="3200">
                <a:solidFill>
                  <a:srgbClr val="FAC800"/>
                </a:solidFill>
              </a:rPr>
              <a:t>A LEADING LAW FIRM WITH </a:t>
            </a:r>
            <a:r>
              <a:rPr lang="en-GB" sz="3200" smtClean="0">
                <a:solidFill>
                  <a:srgbClr val="FAC800"/>
                </a:solidFill>
              </a:rPr>
              <a:t>A </a:t>
            </a:r>
            <a:r>
              <a:rPr lang="en-GB" sz="3200" baseline="0" smtClean="0">
                <a:solidFill>
                  <a:srgbClr val="FAC800"/>
                </a:solidFill>
              </a:rPr>
              <a:t>   </a:t>
            </a:r>
            <a:r>
              <a:rPr lang="en-GB" sz="280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ISTINCTIVE</a:t>
            </a:r>
            <a:r>
              <a:rPr lang="en-GB" sz="3200">
                <a:solidFill>
                  <a:srgbClr val="FAC800"/>
                </a:solidFill>
              </a:rPr>
              <a:t/>
            </a:r>
            <a:br>
              <a:rPr lang="en-GB" sz="3200">
                <a:solidFill>
                  <a:srgbClr val="FAC800"/>
                </a:solidFill>
              </a:rPr>
            </a:br>
            <a:r>
              <a:rPr lang="en-GB" sz="3200">
                <a:solidFill>
                  <a:srgbClr val="FAC800"/>
                </a:solidFill>
              </a:rPr>
              <a:t>APPROACH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3" r="37034" b="50000"/>
          <a:stretch/>
        </p:blipFill>
        <p:spPr bwMode="auto">
          <a:xfrm>
            <a:off x="1916277" y="871539"/>
            <a:ext cx="375280" cy="26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76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349218-0EEF-48D5-A398-66ED97CDBAF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0EC0A-B9AE-42E3-8F4A-EDCFB3C46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01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349218-0EEF-48D5-A398-66ED97CDBAF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0EC0A-B9AE-42E3-8F4A-EDCFB3C46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4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395288" y="333375"/>
            <a:ext cx="8208962" cy="0"/>
          </a:xfrm>
          <a:prstGeom prst="line">
            <a:avLst/>
          </a:prstGeom>
          <a:noFill/>
          <a:ln w="22225">
            <a:solidFill>
              <a:srgbClr val="FAC8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395288" y="1628775"/>
            <a:ext cx="8208962" cy="0"/>
          </a:xfrm>
          <a:prstGeom prst="line">
            <a:avLst/>
          </a:prstGeom>
          <a:noFill/>
          <a:ln w="22225">
            <a:solidFill>
              <a:srgbClr val="FAC8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47" y="4297151"/>
            <a:ext cx="1584995" cy="557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9090" y="1779662"/>
            <a:ext cx="8023349" cy="23011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547" y="411509"/>
            <a:ext cx="8229600" cy="10648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6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349218-0EEF-48D5-A398-66ED97CDBAF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0EC0A-B9AE-42E3-8F4A-EDCFB3C46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3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349218-0EEF-48D5-A398-66ED97CDBAF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0EC0A-B9AE-42E3-8F4A-EDCFB3C46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21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349218-0EEF-48D5-A398-66ED97CDBAF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0EC0A-B9AE-42E3-8F4A-EDCFB3C46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0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349218-0EEF-48D5-A398-66ED97CDBAF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0EC0A-B9AE-42E3-8F4A-EDCFB3C46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0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349218-0EEF-48D5-A398-66ED97CDBAF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0EC0A-B9AE-42E3-8F4A-EDCFB3C46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349218-0EEF-48D5-A398-66ED97CDBAF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0EC0A-B9AE-42E3-8F4A-EDCFB3C46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2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349218-0EEF-48D5-A398-66ED97CDBAF9}" type="datetimeFigureOut">
              <a:rPr lang="en-GB" smtClean="0"/>
              <a:t>21/11/2012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0EC0A-B9AE-42E3-8F4A-EDCFB3C46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48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here to add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7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.wilders@dickinson-dees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aura.daniels@dickinson-dees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766139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smtClean="0">
                <a:solidFill>
                  <a:schemeClr val="bg1"/>
                </a:solidFill>
              </a:rPr>
              <a:t>Performance Management</a:t>
            </a:r>
          </a:p>
          <a:p>
            <a:r>
              <a:rPr lang="en-GB" sz="2800" smtClean="0">
                <a:solidFill>
                  <a:schemeClr val="bg1"/>
                </a:solidFill>
              </a:rPr>
              <a:t>James Wilders and Laura Daniels</a:t>
            </a:r>
            <a:endParaRPr lang="en-GB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Model Capability Procedure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Capability meeting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Establish facts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Conducted by Chair of Governors or Head </a:t>
            </a:r>
            <a:r>
              <a:rPr lang="en-GB" sz="2400"/>
              <a:t>T</a:t>
            </a:r>
            <a:r>
              <a:rPr lang="en-GB" sz="2400" smtClean="0"/>
              <a:t>eacher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Teacher’s opportunity to respond to concerns</a:t>
            </a:r>
            <a:endParaRPr lang="en-GB" sz="240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Identify shortcomings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Guidance on improved standard of performance required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Explain support to be provided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Timetable for improvement (e.g. 4 to 10 weeks)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Explain how performance will be monitored and reviewed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Warning of potential dismissal</a:t>
            </a:r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3536074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Model Capability Procedure (3)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GB" smtClean="0"/>
              <a:t>Formal review meeting</a:t>
            </a:r>
          </a:p>
          <a:p>
            <a:pPr lvl="1" eaLnBrk="1" hangingPunct="1"/>
            <a:r>
              <a:rPr lang="en-GB" smtClean="0"/>
              <a:t>No review if final written warning issued (go straight to decision meeting) </a:t>
            </a:r>
          </a:p>
          <a:p>
            <a:pPr lvl="1" eaLnBrk="1" hangingPunct="1"/>
            <a:r>
              <a:rPr lang="en-GB" smtClean="0"/>
              <a:t>If sufficent improvement, capability procedure will cease and appraisal process re-start</a:t>
            </a:r>
          </a:p>
          <a:p>
            <a:pPr lvl="1" eaLnBrk="1" hangingPunct="1"/>
            <a:r>
              <a:rPr lang="en-GB" smtClean="0"/>
              <a:t>Otherwise extend monitoring and review period (if some progress made) or issue final written warning (if no or insufficent improvement)</a:t>
            </a:r>
          </a:p>
        </p:txBody>
      </p:sp>
    </p:spTree>
    <p:extLst>
      <p:ext uri="{BB962C8B-B14F-4D97-AF65-F5344CB8AC3E}">
        <p14:creationId xmlns:p14="http://schemas.microsoft.com/office/powerpoint/2010/main" val="645732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Model Capability Procedure (4)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GB" smtClean="0"/>
              <a:t>Decision meeting</a:t>
            </a:r>
          </a:p>
          <a:p>
            <a:pPr lvl="1" eaLnBrk="1" hangingPunct="1"/>
            <a:r>
              <a:rPr lang="en-GB" smtClean="0"/>
              <a:t>If acceptable standard of performance achieved, capability procedure ends and appraisal process re-starts</a:t>
            </a:r>
          </a:p>
          <a:p>
            <a:pPr lvl="1" eaLnBrk="1" hangingPunct="1"/>
            <a:r>
              <a:rPr lang="en-GB" smtClean="0"/>
              <a:t>If performance remains unsatisfactory, decision, or recommendation to Governors, to dismiss or required to cease working at the school</a:t>
            </a:r>
          </a:p>
          <a:p>
            <a:pPr eaLnBrk="1" hangingPunct="1"/>
            <a:r>
              <a:rPr lang="en-GB" smtClean="0"/>
              <a:t>Right of appeal</a:t>
            </a:r>
          </a:p>
        </p:txBody>
      </p:sp>
    </p:spTree>
    <p:extLst>
      <p:ext uri="{BB962C8B-B14F-4D97-AF65-F5344CB8AC3E}">
        <p14:creationId xmlns:p14="http://schemas.microsoft.com/office/powerpoint/2010/main" val="550254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mtClean="0"/>
              <a:t>Concerns</a:t>
            </a:r>
          </a:p>
          <a:p>
            <a:r>
              <a:rPr lang="en-GB" smtClean="0"/>
              <a:t>When should the Procedure be invoked?</a:t>
            </a:r>
          </a:p>
          <a:p>
            <a:r>
              <a:rPr lang="en-GB"/>
              <a:t>Head Teacher might appraise a Teacher and also conduct the capability </a:t>
            </a:r>
            <a:r>
              <a:rPr lang="en-GB" smtClean="0"/>
              <a:t>meeting</a:t>
            </a:r>
          </a:p>
          <a:p>
            <a:r>
              <a:rPr lang="en-GB" smtClean="0"/>
              <a:t>Following the Procedure might imply that decision pre-determined</a:t>
            </a:r>
          </a:p>
          <a:p>
            <a:r>
              <a:rPr lang="en-GB" smtClean="0"/>
              <a:t>Procedure doesn’t spell out requirement to confirm meeting outcome in writing</a:t>
            </a:r>
          </a:p>
          <a:p>
            <a:r>
              <a:rPr lang="en-GB" smtClean="0"/>
              <a:t>Process potentially too swift (Schools can move from capability meeting to dismissal)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Model Capability Procedure (5)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11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Provision of information to new employers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sz="2400" smtClean="0"/>
              <a:t>To prevent recycling of underperforming teachers</a:t>
            </a:r>
          </a:p>
          <a:p>
            <a:pPr eaLnBrk="1" hangingPunct="1"/>
            <a:r>
              <a:rPr lang="en-GB" sz="2400" smtClean="0"/>
              <a:t>Subject to capability procedures in previous 2 years?</a:t>
            </a:r>
          </a:p>
          <a:p>
            <a:pPr eaLnBrk="1" hangingPunct="1"/>
            <a:r>
              <a:rPr lang="en-GB" sz="2400" smtClean="0"/>
              <a:t>All Head Teachers and teachers employed in maintained schools</a:t>
            </a:r>
          </a:p>
          <a:p>
            <a:pPr eaLnBrk="1" hangingPunct="1"/>
            <a:r>
              <a:rPr lang="en-GB" sz="2400" smtClean="0"/>
              <a:t>Academies</a:t>
            </a:r>
          </a:p>
          <a:p>
            <a:pPr lvl="1" eaLnBrk="1" hangingPunct="1"/>
            <a:r>
              <a:rPr lang="en-GB" sz="2400" smtClean="0"/>
              <a:t>Can also ask for this information</a:t>
            </a:r>
          </a:p>
          <a:p>
            <a:pPr lvl="1" eaLnBrk="1" hangingPunct="1"/>
            <a:r>
              <a:rPr lang="en-GB" sz="2400" smtClean="0"/>
              <a:t>Changes to future funding agreements</a:t>
            </a:r>
          </a:p>
        </p:txBody>
      </p:sp>
    </p:spTree>
    <p:extLst>
      <p:ext uri="{BB962C8B-B14F-4D97-AF65-F5344CB8AC3E}">
        <p14:creationId xmlns:p14="http://schemas.microsoft.com/office/powerpoint/2010/main" val="1469455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General Principles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GB" smtClean="0"/>
              <a:t>Unfair dismissal</a:t>
            </a:r>
          </a:p>
          <a:p>
            <a:pPr lvl="1" eaLnBrk="1" hangingPunct="1"/>
            <a:r>
              <a:rPr lang="en-GB" smtClean="0"/>
              <a:t>1 or 2 years’ service</a:t>
            </a:r>
          </a:p>
          <a:p>
            <a:pPr lvl="1" eaLnBrk="1" hangingPunct="1"/>
            <a:r>
              <a:rPr lang="en-GB" smtClean="0"/>
              <a:t>Potentially fair reason?</a:t>
            </a:r>
          </a:p>
          <a:p>
            <a:pPr lvl="2" eaLnBrk="1" hangingPunct="1"/>
            <a:r>
              <a:rPr lang="en-GB" smtClean="0"/>
              <a:t>Capability</a:t>
            </a:r>
          </a:p>
          <a:p>
            <a:pPr lvl="1" eaLnBrk="1" hangingPunct="1"/>
            <a:r>
              <a:rPr lang="en-GB" smtClean="0"/>
              <a:t>Reasonable to dismiss?</a:t>
            </a:r>
          </a:p>
          <a:p>
            <a:pPr lvl="2" eaLnBrk="1" hangingPunct="1"/>
            <a:r>
              <a:rPr lang="en-GB" smtClean="0"/>
              <a:t>Fair procedure?</a:t>
            </a:r>
          </a:p>
          <a:p>
            <a:pPr lvl="1"/>
            <a:r>
              <a:rPr lang="en-GB" smtClean="0"/>
              <a:t>The band of reasonable responses</a:t>
            </a:r>
          </a:p>
          <a:p>
            <a:pPr lvl="2"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20351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General Principles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Proper investigation.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Opportunity to improve within a realistic timescale.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Appropriate support and possibly training.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Progress is reviewed during the review period.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Right of appeal.</a:t>
            </a:r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2690113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General Principles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Acas Code of Practice</a:t>
            </a:r>
          </a:p>
          <a:p>
            <a:pPr lvl="1" eaLnBrk="1" hangingPunct="1"/>
            <a:r>
              <a:rPr lang="en-GB" smtClean="0"/>
              <a:t>Not a legal requirement, but…</a:t>
            </a:r>
          </a:p>
          <a:p>
            <a:pPr lvl="1" eaLnBrk="1" hangingPunct="1"/>
            <a:r>
              <a:rPr lang="en-GB" smtClean="0"/>
              <a:t>Tribunals obliged to consider </a:t>
            </a:r>
          </a:p>
          <a:p>
            <a:pPr lvl="1" eaLnBrk="1" hangingPunct="1"/>
            <a:r>
              <a:rPr lang="en-GB" smtClean="0"/>
              <a:t>Increase of up to 25% in compensation awarded</a:t>
            </a:r>
          </a:p>
        </p:txBody>
      </p:sp>
    </p:spTree>
    <p:extLst>
      <p:ext uri="{BB962C8B-B14F-4D97-AF65-F5344CB8AC3E}">
        <p14:creationId xmlns:p14="http://schemas.microsoft.com/office/powerpoint/2010/main" val="156687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All Schools should have procedures in place</a:t>
            </a:r>
          </a:p>
          <a:p>
            <a:r>
              <a:rPr lang="en-GB" smtClean="0"/>
              <a:t>Review current procedures to make sure </a:t>
            </a:r>
            <a:r>
              <a:rPr lang="en-GB" smtClean="0"/>
              <a:t>they </a:t>
            </a:r>
            <a:r>
              <a:rPr lang="en-GB" smtClean="0"/>
              <a:t>are fit for purpose</a:t>
            </a:r>
          </a:p>
          <a:p>
            <a:r>
              <a:rPr lang="en-GB" smtClean="0"/>
              <a:t>Doing nothing should be a conscious decision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Next Steps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363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mtClean="0"/>
              <a:t>James Wilders </a:t>
            </a:r>
          </a:p>
          <a:p>
            <a:pPr marL="0" indent="0">
              <a:buNone/>
            </a:pPr>
            <a:r>
              <a:rPr lang="en-GB" smtClean="0"/>
              <a:t>Partner</a:t>
            </a:r>
          </a:p>
          <a:p>
            <a:pPr marL="0" indent="0">
              <a:buNone/>
            </a:pPr>
            <a:r>
              <a:rPr lang="en-GB" smtClean="0">
                <a:hlinkClick r:id="rId3"/>
              </a:rPr>
              <a:t>james.wilders@dickinson-dees.com</a:t>
            </a:r>
            <a:endParaRPr lang="en-GB" smtClean="0"/>
          </a:p>
          <a:p>
            <a:pPr marL="0" indent="0">
              <a:buNone/>
            </a:pPr>
            <a:r>
              <a:rPr lang="en-GB" smtClean="0"/>
              <a:t>0191 279 9240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mtClean="0"/>
              <a:t>Laura Daniels</a:t>
            </a:r>
          </a:p>
          <a:p>
            <a:pPr marL="0" indent="0">
              <a:buNone/>
            </a:pPr>
            <a:r>
              <a:rPr lang="en-GB" smtClean="0"/>
              <a:t>Associate</a:t>
            </a:r>
          </a:p>
          <a:p>
            <a:pPr marL="0" indent="0">
              <a:buNone/>
            </a:pPr>
            <a:r>
              <a:rPr lang="en-GB">
                <a:hlinkClick r:id="rId4"/>
              </a:rPr>
              <a:t>l</a:t>
            </a:r>
            <a:r>
              <a:rPr lang="en-GB" smtClean="0">
                <a:hlinkClick r:id="rId4"/>
              </a:rPr>
              <a:t>aura.daniels@dickinson-dees.com</a:t>
            </a:r>
            <a:endParaRPr lang="en-GB" smtClean="0"/>
          </a:p>
          <a:p>
            <a:pPr marL="0" indent="0">
              <a:buNone/>
            </a:pPr>
            <a:r>
              <a:rPr lang="en-GB" smtClean="0"/>
              <a:t>0191 279 9867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Contacts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3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Performance management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GB" smtClean="0"/>
              <a:t>New performance management framework for </a:t>
            </a:r>
            <a:r>
              <a:rPr lang="en-GB" smtClean="0"/>
              <a:t>schools</a:t>
            </a:r>
            <a:endParaRPr lang="en-GB" smtClean="0"/>
          </a:p>
          <a:p>
            <a:pPr eaLnBrk="1" hangingPunct="1"/>
            <a:r>
              <a:rPr lang="en-GB" smtClean="0"/>
              <a:t>Model appraisal and capability policy</a:t>
            </a:r>
          </a:p>
          <a:p>
            <a:pPr eaLnBrk="1" hangingPunct="1"/>
            <a:r>
              <a:rPr lang="en-GB" smtClean="0"/>
              <a:t>General principles and the Acas Code of Practice</a:t>
            </a:r>
          </a:p>
        </p:txBody>
      </p:sp>
    </p:spTree>
    <p:extLst>
      <p:ext uri="{BB962C8B-B14F-4D97-AF65-F5344CB8AC3E}">
        <p14:creationId xmlns:p14="http://schemas.microsoft.com/office/powerpoint/2010/main" val="24874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3600" smtClean="0"/>
              <a:t>New performance management framework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GB" smtClean="0"/>
              <a:t>The Education (School Teachers’ Appraisal) (England) Regulations 2012</a:t>
            </a:r>
          </a:p>
          <a:p>
            <a:pPr lvl="1" eaLnBrk="1" hangingPunct="1"/>
            <a:r>
              <a:rPr lang="en-GB" smtClean="0"/>
              <a:t>1 September 2012</a:t>
            </a:r>
          </a:p>
          <a:p>
            <a:pPr lvl="1" eaLnBrk="1" hangingPunct="1"/>
            <a:r>
              <a:rPr lang="en-GB" smtClean="0"/>
              <a:t>Replace 2006 Regulations</a:t>
            </a:r>
          </a:p>
          <a:p>
            <a:pPr lvl="1" eaLnBrk="1" hangingPunct="1"/>
            <a:r>
              <a:rPr lang="en-GB" smtClean="0"/>
              <a:t>Teachers in maintained schools</a:t>
            </a:r>
          </a:p>
          <a:p>
            <a:pPr lvl="1" eaLnBrk="1" hangingPunct="1"/>
            <a:r>
              <a:rPr lang="en-GB" smtClean="0"/>
              <a:t>Unattached teachers employed by LAs</a:t>
            </a:r>
          </a:p>
          <a:p>
            <a:pPr lvl="1" eaLnBrk="1" hangingPunct="1">
              <a:buFontTx/>
              <a:buNone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0712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has changed?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GB" smtClean="0"/>
              <a:t>Greater freedom to design appraisal policies</a:t>
            </a:r>
          </a:p>
          <a:p>
            <a:pPr eaLnBrk="1" hangingPunct="1"/>
            <a:r>
              <a:rPr lang="en-GB" smtClean="0"/>
              <a:t>Optional model policy combining appraisal and capability</a:t>
            </a:r>
          </a:p>
          <a:p>
            <a:pPr eaLnBrk="1" hangingPunct="1"/>
            <a:r>
              <a:rPr lang="en-GB" smtClean="0"/>
              <a:t>Shorter monitoring and review period</a:t>
            </a:r>
          </a:p>
          <a:p>
            <a:pPr eaLnBrk="1" hangingPunct="1"/>
            <a:r>
              <a:rPr lang="en-GB" smtClean="0"/>
              <a:t>Removal of 3 hour limit on classroom observations</a:t>
            </a:r>
          </a:p>
          <a:p>
            <a:pPr eaLnBrk="1" hangingPunct="1"/>
            <a:r>
              <a:rPr lang="en-GB" smtClean="0"/>
              <a:t>Teachers’ performance to be assessed against relevant standards – e.g. Teachers’ Standards</a:t>
            </a:r>
          </a:p>
        </p:txBody>
      </p:sp>
    </p:spTree>
    <p:extLst>
      <p:ext uri="{BB962C8B-B14F-4D97-AF65-F5344CB8AC3E}">
        <p14:creationId xmlns:p14="http://schemas.microsoft.com/office/powerpoint/2010/main" val="300742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has not changed?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Governing Bodies of maintained schools must:-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Establish appraisal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Appoint external adviser to support appraisal of the Head Teacher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Ensure objectives are set for each teacher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Ensure annual appraisal and written report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Similar duties for local authorities for non-attached teachers</a:t>
            </a:r>
          </a:p>
        </p:txBody>
      </p:sp>
    </p:spTree>
    <p:extLst>
      <p:ext uri="{BB962C8B-B14F-4D97-AF65-F5344CB8AC3E}">
        <p14:creationId xmlns:p14="http://schemas.microsoft.com/office/powerpoint/2010/main" val="415301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Any exclusions?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smtClean="0"/>
              <a:t>Employed for less than one term</a:t>
            </a:r>
          </a:p>
          <a:p>
            <a:pPr eaLnBrk="1" hangingPunct="1"/>
            <a:r>
              <a:rPr lang="en-GB" smtClean="0"/>
              <a:t>Teachers undergoing induction period</a:t>
            </a:r>
          </a:p>
          <a:p>
            <a:pPr eaLnBrk="1" hangingPunct="1"/>
            <a:r>
              <a:rPr lang="en-GB" smtClean="0"/>
              <a:t>Teachers going through capability procedure</a:t>
            </a:r>
          </a:p>
          <a:p>
            <a:pPr eaLnBrk="1" hangingPunct="1"/>
            <a:r>
              <a:rPr lang="en-GB" smtClean="0"/>
              <a:t>Academies, Free Schools and other Independent Schools</a:t>
            </a:r>
          </a:p>
        </p:txBody>
      </p:sp>
    </p:spTree>
    <p:extLst>
      <p:ext uri="{BB962C8B-B14F-4D97-AF65-F5344CB8AC3E}">
        <p14:creationId xmlns:p14="http://schemas.microsoft.com/office/powerpoint/2010/main" val="31917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Model policy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GB" smtClean="0"/>
              <a:t>Requirement of Regulations to have an appraisal policy in place</a:t>
            </a:r>
          </a:p>
          <a:p>
            <a:pPr eaLnBrk="1" hangingPunct="1"/>
            <a:r>
              <a:rPr lang="en-GB" smtClean="0"/>
              <a:t>Model Policy comprises:</a:t>
            </a:r>
          </a:p>
          <a:p>
            <a:pPr lvl="1" eaLnBrk="1" hangingPunct="1"/>
            <a:r>
              <a:rPr lang="en-GB" smtClean="0"/>
              <a:t>Part A – Appraisal</a:t>
            </a:r>
          </a:p>
          <a:p>
            <a:pPr lvl="1" eaLnBrk="1" hangingPunct="1"/>
            <a:r>
              <a:rPr lang="en-GB" smtClean="0"/>
              <a:t>Part B - Capability</a:t>
            </a:r>
          </a:p>
          <a:p>
            <a:pPr eaLnBrk="1" hangingPunct="1"/>
            <a:r>
              <a:rPr lang="en-GB" smtClean="0"/>
              <a:t>Model Policy is optional, except text in bold indicates statutory requirements</a:t>
            </a:r>
          </a:p>
        </p:txBody>
      </p:sp>
    </p:spTree>
    <p:extLst>
      <p:ext uri="{BB962C8B-B14F-4D97-AF65-F5344CB8AC3E}">
        <p14:creationId xmlns:p14="http://schemas.microsoft.com/office/powerpoint/2010/main" val="8554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mtClean="0"/>
              <a:t>Schools must decide whether to adopt Model Policy or their own version, and when</a:t>
            </a:r>
          </a:p>
          <a:p>
            <a:r>
              <a:rPr lang="en-GB" smtClean="0"/>
              <a:t>Review policies for support staff</a:t>
            </a:r>
          </a:p>
          <a:p>
            <a:r>
              <a:rPr lang="en-GB" smtClean="0"/>
              <a:t>Model Policy does not apply to Academies, although they too should have a policy in place</a:t>
            </a:r>
          </a:p>
          <a:p>
            <a:r>
              <a:rPr lang="en-GB" smtClean="0"/>
              <a:t>See the ASCL Guidance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Model policy (2)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50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Model Capability Procedure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GB" smtClean="0"/>
              <a:t>Applies if appraiser not satisfied with progress (appraisal policy) or serious concern that appraisal process unable to address (capability procedure)</a:t>
            </a:r>
          </a:p>
          <a:p>
            <a:pPr eaLnBrk="1" hangingPunct="1"/>
            <a:r>
              <a:rPr lang="en-GB" smtClean="0"/>
              <a:t>Invitation to formal capability meeting</a:t>
            </a:r>
          </a:p>
          <a:p>
            <a:pPr lvl="1" eaLnBrk="1" hangingPunct="1"/>
            <a:r>
              <a:rPr lang="en-GB" smtClean="0"/>
              <a:t>Information about concerns</a:t>
            </a:r>
          </a:p>
          <a:p>
            <a:pPr lvl="1" eaLnBrk="1" hangingPunct="1"/>
            <a:r>
              <a:rPr lang="en-GB" smtClean="0"/>
              <a:t>Copies of written evidence</a:t>
            </a:r>
          </a:p>
          <a:p>
            <a:pPr lvl="1" eaLnBrk="1" hangingPunct="1"/>
            <a:r>
              <a:rPr lang="en-GB" smtClean="0"/>
              <a:t>Right to be accompanied</a:t>
            </a:r>
          </a:p>
        </p:txBody>
      </p:sp>
    </p:spTree>
    <p:extLst>
      <p:ext uri="{BB962C8B-B14F-4D97-AF65-F5344CB8AC3E}">
        <p14:creationId xmlns:p14="http://schemas.microsoft.com/office/powerpoint/2010/main" val="308810131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</TotalTime>
  <Words>724</Words>
  <Application>Microsoft Office PowerPoint</Application>
  <PresentationFormat>On-screen Show (16:9)</PresentationFormat>
  <Paragraphs>134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</vt:lpstr>
      <vt:lpstr>PowerPoint Presentation</vt:lpstr>
      <vt:lpstr>Performance management</vt:lpstr>
      <vt:lpstr>New performance management framework </vt:lpstr>
      <vt:lpstr>What has changed?</vt:lpstr>
      <vt:lpstr>What has not changed?</vt:lpstr>
      <vt:lpstr>Any exclusions?</vt:lpstr>
      <vt:lpstr>Model policy (1)</vt:lpstr>
      <vt:lpstr>Model policy (2)</vt:lpstr>
      <vt:lpstr>Model Capability Procedure</vt:lpstr>
      <vt:lpstr>Model Capability Procedure (2)</vt:lpstr>
      <vt:lpstr>Model Capability Procedure (3)</vt:lpstr>
      <vt:lpstr>Model Capability Procedure (4) </vt:lpstr>
      <vt:lpstr>Model Capability Procedure (5)</vt:lpstr>
      <vt:lpstr>Provision of information to new employers</vt:lpstr>
      <vt:lpstr>General Principles</vt:lpstr>
      <vt:lpstr>General Principles (2)</vt:lpstr>
      <vt:lpstr>General Principles (3)</vt:lpstr>
      <vt:lpstr>Next Steps</vt:lpstr>
      <vt:lpstr>Contacts</vt:lpstr>
    </vt:vector>
  </TitlesOfParts>
  <Company>Dickinson Dees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Davison, Susan</dc:creator>
  <cp:lastModifiedBy>Daniels, Laura</cp:lastModifiedBy>
  <cp:revision>23</cp:revision>
  <cp:lastPrinted>2012-11-20T15:16:57Z</cp:lastPrinted>
  <dcterms:created xsi:type="dcterms:W3CDTF">2012-11-20T11:57:03Z</dcterms:created>
  <dcterms:modified xsi:type="dcterms:W3CDTF">2012-11-21T15:58:53Z</dcterms:modified>
</cp:coreProperties>
</file>